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notesMasterIdLst>
    <p:notesMasterId r:id="rId12"/>
  </p:notesMasterIdLst>
  <p:sldIdLst>
    <p:sldId id="256" r:id="rId2"/>
    <p:sldId id="261" r:id="rId3"/>
    <p:sldId id="257" r:id="rId4"/>
    <p:sldId id="264" r:id="rId5"/>
    <p:sldId id="265" r:id="rId6"/>
    <p:sldId id="259" r:id="rId7"/>
    <p:sldId id="258" r:id="rId8"/>
    <p:sldId id="260" r:id="rId9"/>
    <p:sldId id="266" r:id="rId10"/>
    <p:sldId id="263"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55918"/>
  </p:normalViewPr>
  <p:slideViewPr>
    <p:cSldViewPr snapToGrid="0">
      <p:cViewPr varScale="1">
        <p:scale>
          <a:sx n="68" d="100"/>
          <a:sy n="68" d="100"/>
        </p:scale>
        <p:origin x="2520" y="20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5A83F-EB01-B349-B7FC-F5EFD5E55D47}" type="datetimeFigureOut">
              <a:rPr kumimoji="1" lang="zh-CN" altLang="en-US" smtClean="0"/>
              <a:t>2023/5/17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201B2-BDAD-6F44-B552-2BB0EDC51120}" type="slidenum">
              <a:rPr kumimoji="1" lang="zh-CN" altLang="en-US" smtClean="0"/>
              <a:t>‹#›</a:t>
            </a:fld>
            <a:endParaRPr kumimoji="1" lang="zh-CN" altLang="en-US"/>
          </a:p>
        </p:txBody>
      </p:sp>
    </p:spTree>
    <p:extLst>
      <p:ext uri="{BB962C8B-B14F-4D97-AF65-F5344CB8AC3E}">
        <p14:creationId xmlns:p14="http://schemas.microsoft.com/office/powerpoint/2010/main" val="1419938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Good afternoon everyone, I extend my warmest welcome to each one of you, as we gather here today to explore the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realm</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of personal safety. My name is Siyu Yao, you can also call me April, and I am honoured to present my final year project, a personal safety mobile app </a:t>
            </a:r>
            <a:r>
              <a:rPr lang="en-GB" altLang="zh-CN" b="0" i="0" u="none" strike="noStrike" dirty="0" err="1">
                <a:solidFill>
                  <a:srgbClr val="101214"/>
                </a:solidFill>
                <a:effectLst/>
                <a:latin typeface="PingFang SC" panose="020B0400000000000000" pitchFamily="34" charset="-122"/>
                <a:ea typeface="PingFang SC" panose="020B0400000000000000" pitchFamily="34" charset="-122"/>
              </a:rPr>
              <a:t>called‘Guardian</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a:t>
            </a:r>
          </a:p>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Throughout this presentation, I will showcase the capabilities of 'Guardian' and demonstrate how it can revolutionise the way we approach personal safety. However, before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delving</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into the app itself, I invite you to join me and let us first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examine</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the pressing problem that drives our mission.</a:t>
            </a:r>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1</a:t>
            </a:fld>
            <a:endParaRPr kumimoji="1" lang="zh-CN" altLang="en-US"/>
          </a:p>
        </p:txBody>
      </p:sp>
    </p:spTree>
    <p:extLst>
      <p:ext uri="{BB962C8B-B14F-4D97-AF65-F5344CB8AC3E}">
        <p14:creationId xmlns:p14="http://schemas.microsoft.com/office/powerpoint/2010/main" val="4259782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10</a:t>
            </a:fld>
            <a:endParaRPr kumimoji="1" lang="zh-CN" altLang="en-US"/>
          </a:p>
        </p:txBody>
      </p:sp>
    </p:spTree>
    <p:extLst>
      <p:ext uri="{BB962C8B-B14F-4D97-AF65-F5344CB8AC3E}">
        <p14:creationId xmlns:p14="http://schemas.microsoft.com/office/powerpoint/2010/main" val="3553693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Within our social lives, we often encounter moments of fear and helplessness when faced with sudden danger. Tragically, these concerns were vividly underscored by the </a:t>
            </a:r>
            <a:r>
              <a:rPr kumimoji="1" lang="en-US" altLang="zh-CN" u="sng" dirty="0"/>
              <a:t>devastating</a:t>
            </a:r>
            <a:r>
              <a:rPr kumimoji="1" lang="en-US" altLang="zh-CN" dirty="0"/>
              <a:t> incidents involving </a:t>
            </a:r>
            <a:r>
              <a:rPr kumimoji="1" lang="en-US" altLang="zh-CN" u="sng" dirty="0"/>
              <a:t>Sarah Everard </a:t>
            </a:r>
            <a:r>
              <a:rPr kumimoji="1" lang="en-US" altLang="zh-CN" dirty="0"/>
              <a:t>and </a:t>
            </a:r>
            <a:r>
              <a:rPr kumimoji="1" lang="en-US" altLang="zh-CN" u="sng" dirty="0"/>
              <a:t>Sabina Nessa </a:t>
            </a:r>
            <a:r>
              <a:rPr kumimoji="1" lang="en-US" altLang="zh-CN" dirty="0"/>
              <a:t>in London in 2021. Sarah was murdered while making her way home alone at night, and the following day, a </a:t>
            </a:r>
            <a:r>
              <a:rPr kumimoji="1" lang="en-US" altLang="zh-CN" u="sng" dirty="0"/>
              <a:t>surge</a:t>
            </a:r>
            <a:r>
              <a:rPr kumimoji="1" lang="en-US" altLang="zh-CN" dirty="0"/>
              <a:t> in demand for personal safety solutions was witnessed, with 500,000 people downloading the WalkSafe app ‘just in case’. Similarly, Sabina's tragic death occurred during a </a:t>
            </a:r>
            <a:r>
              <a:rPr kumimoji="1" lang="en-US" altLang="zh-CN" u="sng" dirty="0"/>
              <a:t>seemingly</a:t>
            </a:r>
            <a:r>
              <a:rPr kumimoji="1" lang="en-US" altLang="zh-CN" dirty="0"/>
              <a:t> routine 5-minute walk to meet friends. </a:t>
            </a:r>
          </a:p>
          <a:p>
            <a:r>
              <a:rPr kumimoji="1" lang="en-US" altLang="zh-CN" dirty="0"/>
              <a:t>While </a:t>
            </a:r>
            <a:r>
              <a:rPr kumimoji="1" lang="en-US" altLang="zh-CN" u="sng" dirty="0"/>
              <a:t>numerous</a:t>
            </a:r>
            <a:r>
              <a:rPr kumimoji="1" lang="en-US" altLang="zh-CN" dirty="0"/>
              <a:t> applications claim to address these concerns, they frequently fall short in </a:t>
            </a:r>
            <a:r>
              <a:rPr kumimoji="1" lang="en-US" altLang="zh-CN" u="sng" dirty="0"/>
              <a:t>crucial</a:t>
            </a:r>
            <a:r>
              <a:rPr kumimoji="1" lang="en-US" altLang="zh-CN" dirty="0"/>
              <a:t> areas, as shown in the table here.</a:t>
            </a:r>
          </a:p>
          <a:p>
            <a:r>
              <a:rPr kumimoji="1" lang="en-US" altLang="zh-CN" dirty="0"/>
              <a:t>----</a:t>
            </a:r>
          </a:p>
          <a:p>
            <a:r>
              <a:rPr kumimoji="1" lang="en-US" altLang="zh-CN" dirty="0"/>
              <a:t>It is clear that a comprehensive and </a:t>
            </a:r>
            <a:r>
              <a:rPr kumimoji="1" lang="en-US" altLang="zh-CN" u="sng" dirty="0"/>
              <a:t>innovative</a:t>
            </a:r>
            <a:r>
              <a:rPr kumimoji="1" lang="en-US" altLang="zh-CN" dirty="0"/>
              <a:t> approach is needed to bridge these gaps and provide </a:t>
            </a:r>
            <a:r>
              <a:rPr kumimoji="1" lang="en-US" altLang="zh-CN" dirty="0" err="1"/>
              <a:t>ind</a:t>
            </a:r>
            <a:r>
              <a:rPr kumimoji="1" lang="en-US" altLang="zh-CN" dirty="0"/>
              <a:t> </a:t>
            </a:r>
            <a:r>
              <a:rPr kumimoji="1" lang="en-US" altLang="zh-CN" dirty="0" err="1"/>
              <a:t>ividuals</a:t>
            </a:r>
            <a:r>
              <a:rPr kumimoji="1" lang="en-US" altLang="zh-CN" dirty="0"/>
              <a:t> with a reliable and inclusive personal safety solution. </a:t>
            </a:r>
          </a:p>
          <a:p>
            <a:r>
              <a:rPr kumimoji="1" lang="en-US" altLang="zh-CN" dirty="0"/>
              <a:t>Luckily, we have Guardian. Guardian stands apart with its unwavering dedication to security, </a:t>
            </a:r>
            <a:r>
              <a:rPr kumimoji="1" lang="en-US" altLang="zh-CN" u="sng" dirty="0"/>
              <a:t>striving</a:t>
            </a:r>
            <a:r>
              <a:rPr kumimoji="1" lang="en-US" altLang="zh-CN" dirty="0"/>
              <a:t> to overcome the challenges present in existing solutions. Imagine having a trusted companion, always ready to respond in times of need - that's what Guardian brings to you, with its cutting-edge features and user-centric design.</a:t>
            </a:r>
          </a:p>
          <a:p>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2</a:t>
            </a:fld>
            <a:endParaRPr kumimoji="1" lang="zh-CN" altLang="en-US"/>
          </a:p>
        </p:txBody>
      </p:sp>
    </p:spTree>
    <p:extLst>
      <p:ext uri="{BB962C8B-B14F-4D97-AF65-F5344CB8AC3E}">
        <p14:creationId xmlns:p14="http://schemas.microsoft.com/office/powerpoint/2010/main" val="3829954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It's not just an app, but a powerful tool that offers a suite of safety superpowers at your fingertips.</a:t>
            </a:r>
          </a:p>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Like all good apps, Guardian begins with a user-friendly onboarding process, as you can see in the screenshots.  This includes a launch screen, a welcome screen, and a simple registration and login process. And Firebase serves as the trusted backend database where all the data is stored. (change to simulator)</a:t>
            </a:r>
          </a:p>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Once logged in, a handy navigation tab bar allows you to explore the app's rich features. Let's start by exploring the Account Menu.  Here, users can manage their profile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information</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log out, or even delete their accounts. You'll also notice an Audio Management submenu, which currently appears empty, but I assure you, we'll circle back to this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intriguing</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feature shortly.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b="0" i="0" u="none" strike="noStrike" dirty="0">
                <a:solidFill>
                  <a:srgbClr val="101214"/>
                </a:solidFill>
                <a:effectLst/>
                <a:latin typeface="PingFang SC" panose="020B0400000000000000" pitchFamily="34" charset="-122"/>
                <a:ea typeface="PingFang SC" panose="020B0400000000000000" pitchFamily="34" charset="-122"/>
              </a:rPr>
              <a:t>Next, let's dive into the Home Menu, your personal control centre in Guardian. Here, you can quickly manage your contacts by simply using a drag gesture. Adding, modifying details, setting emergency contacts, or deleting them is as easy as a tap.</a:t>
            </a:r>
          </a:p>
          <a:p>
            <a:endParaRPr lang="en-GB" altLang="zh-CN" b="0" i="0" u="none" strike="noStrike" dirty="0">
              <a:solidFill>
                <a:srgbClr val="101214"/>
              </a:solidFill>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3</a:t>
            </a:fld>
            <a:endParaRPr kumimoji="1" lang="zh-CN" altLang="en-US"/>
          </a:p>
        </p:txBody>
      </p:sp>
    </p:spTree>
    <p:extLst>
      <p:ext uri="{BB962C8B-B14F-4D97-AF65-F5344CB8AC3E}">
        <p14:creationId xmlns:p14="http://schemas.microsoft.com/office/powerpoint/2010/main" val="504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If you ever feel uneasy, Guardian is ready to be your silent protector. Hold the red main button, and relax - nothing happens, but the audio begins to record, capturing the surrounding sounds. Release the button, and the audio recording stops as a 10-second countdown starts </a:t>
            </a:r>
            <a:r>
              <a:rPr kumimoji="1" lang="en-GB" altLang="zh-CN" u="sng" dirty="0"/>
              <a:t>ticking</a:t>
            </a:r>
            <a:r>
              <a:rPr kumimoji="1" lang="zh-CN" altLang="en-US" u="none" dirty="0"/>
              <a:t>， </a:t>
            </a:r>
            <a:r>
              <a:rPr kumimoji="1" lang="en-US" altLang="zh-CN" u="none" dirty="0"/>
              <a:t>as shown the screenshots here</a:t>
            </a:r>
            <a:r>
              <a:rPr kumimoji="1" lang="en-GB" altLang="zh-CN" dirty="0"/>
              <a:t>. If you fail to enter the correct PIN or let the timer reach 0, Guardian jumps into action. A predefined emergency message is prepared to alert your chosen contacts via the Messages app.</a:t>
            </a:r>
          </a:p>
          <a:p>
            <a:r>
              <a:rPr kumimoji="1" lang="en-GB" altLang="zh-CN" dirty="0"/>
              <a:t>**************************</a:t>
            </a:r>
          </a:p>
          <a:p>
            <a:r>
              <a:rPr kumimoji="1" lang="en-GB" altLang="zh-CN" dirty="0"/>
              <a:t>But what if you don‘t want to hold the main button for a long time? Guardian has you covered with the Check-In </a:t>
            </a:r>
            <a:r>
              <a:rPr kumimoji="1" lang="en-GB" altLang="zh-CN" u="sng" dirty="0"/>
              <a:t>feature</a:t>
            </a:r>
            <a:r>
              <a:rPr kumimoji="1" lang="en-GB" altLang="zh-CN" dirty="0"/>
              <a:t>, a new addition that sets us apart.  This feature lets you set a timer and starts recording audio when activated and stops when you end it. This recording, a potential life-saver, can be toggled on and off with the audio button. And we can see the recorded audio here, playback or delete it.</a:t>
            </a:r>
          </a:p>
          <a:p>
            <a:r>
              <a:rPr kumimoji="1" lang="en-GB" altLang="zh-CN" dirty="0"/>
              <a:t>************************</a:t>
            </a:r>
          </a:p>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Let's explore the Map menu now. This unique feature of Guardian allows you to add new unsafe reports or even missing person reports with the 'New Report' button. You have the flexibility to choose a location - either your current location or a specific one on the map. For a missing person report, Guardian requires you to provide essential information. By simply tapping the pin on the map, you can access the report details and even remove the report if necessary. If you created this report, it's as simple as a tap to delete. </a:t>
            </a:r>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4</a:t>
            </a:fld>
            <a:endParaRPr kumimoji="1" lang="zh-CN" altLang="en-US"/>
          </a:p>
        </p:txBody>
      </p:sp>
    </p:spTree>
    <p:extLst>
      <p:ext uri="{BB962C8B-B14F-4D97-AF65-F5344CB8AC3E}">
        <p14:creationId xmlns:p14="http://schemas.microsoft.com/office/powerpoint/2010/main" val="4099318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However, if you're not the original source, the app will need a second user to request delete before deleting it from the database, and you will get a message like the screenshot here.</a:t>
            </a:r>
          </a:p>
          <a:p>
            <a:r>
              <a:rPr lang="en-GB" altLang="zh-CN" b="0" i="0" u="none" strike="noStrike" dirty="0">
                <a:solidFill>
                  <a:srgbClr val="101214"/>
                </a:solidFill>
                <a:effectLst/>
                <a:latin typeface="PingFang SC" panose="020B0400000000000000" pitchFamily="34" charset="-122"/>
                <a:ea typeface="PingFang SC" panose="020B0400000000000000" pitchFamily="34" charset="-122"/>
              </a:rPr>
              <a:t>Now, let's understand the heart of the Map menu - your ability to report unsafe situations or missing persons. With a few taps, you can create a report, and Guardian will display your report as a new pin on the map, visible to all users. Imagine the power of community safety here, with each report potentially saving lives or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averting</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dangerous situations. You're not just a user of an app; you're an active participant in building a safer community.</a:t>
            </a:r>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5</a:t>
            </a:fld>
            <a:endParaRPr kumimoji="1" lang="zh-CN" altLang="en-US"/>
          </a:p>
        </p:txBody>
      </p:sp>
    </p:spTree>
    <p:extLst>
      <p:ext uri="{BB962C8B-B14F-4D97-AF65-F5344CB8AC3E}">
        <p14:creationId xmlns:p14="http://schemas.microsoft.com/office/powerpoint/2010/main" val="353269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Now, I would like to walk you through how I've put Guardian to the test - </a:t>
            </a:r>
            <a:r>
              <a:rPr kumimoji="1" lang="en-GB" altLang="zh-CN" u="sng" dirty="0"/>
              <a:t>shedding</a:t>
            </a:r>
            <a:r>
              <a:rPr kumimoji="1" lang="en-GB" altLang="zh-CN" dirty="0"/>
              <a:t> light on both the </a:t>
            </a:r>
            <a:r>
              <a:rPr kumimoji="1" lang="en-GB" altLang="zh-CN" u="sng" dirty="0"/>
              <a:t>triumphs</a:t>
            </a:r>
            <a:r>
              <a:rPr kumimoji="1" lang="en-GB" altLang="zh-CN" dirty="0"/>
              <a:t> and challenges I've </a:t>
            </a:r>
            <a:r>
              <a:rPr kumimoji="1" lang="en-GB" altLang="zh-CN" u="sng" dirty="0"/>
              <a:t>encountered</a:t>
            </a:r>
            <a:r>
              <a:rPr kumimoji="1" lang="en-GB" altLang="zh-CN" dirty="0"/>
              <a:t>. In the unit test stage, a total of 40 test cases were created, focusing on individual components and methods. All of them passed and achieved 34% test coverage. While this number might seem low, the tests primarily focused on the app's implementation itself rather than the outside dependence, such as backend Firebase functionality. </a:t>
            </a:r>
          </a:p>
          <a:p>
            <a:r>
              <a:rPr kumimoji="1" lang="en-GB" altLang="zh-CN" dirty="0"/>
              <a:t>In the usability test stage, I </a:t>
            </a:r>
            <a:r>
              <a:rPr kumimoji="1" lang="en-GB" altLang="zh-CN" u="sng" dirty="0"/>
              <a:t>conducted</a:t>
            </a:r>
            <a:r>
              <a:rPr kumimoji="1" lang="en-GB" altLang="zh-CN" dirty="0"/>
              <a:t> a beta test, having users navigate through a task list and providing feedback via the System Usability </a:t>
            </a:r>
            <a:r>
              <a:rPr kumimoji="1" lang="en-GB" altLang="zh-CN" u="sng" dirty="0"/>
              <a:t>Scale </a:t>
            </a:r>
            <a:r>
              <a:rPr kumimoji="1" lang="en-GB" altLang="zh-CN" dirty="0"/>
              <a:t>questionnaire. The result of the total 5 questionnaires can be found here. With a score of 35 out of 40, the feedback was generally positive, reflecting a high level of user satisfaction, efficiency, and ease of use. </a:t>
            </a:r>
          </a:p>
          <a:p>
            <a:r>
              <a:rPr kumimoji="1" lang="en-GB" altLang="zh-CN" dirty="0"/>
              <a:t>However, the feedback also highlighted certain challenges. Firstly, users found it difficult to distinguish between their own reports and others on the map, which indicated a need for improved visual cues or </a:t>
            </a:r>
            <a:r>
              <a:rPr kumimoji="1" lang="en-GB" altLang="zh-CN" u="sng" dirty="0"/>
              <a:t>filtering</a:t>
            </a:r>
            <a:r>
              <a:rPr kumimoji="1" lang="en-GB" altLang="zh-CN" dirty="0"/>
              <a:t> options. Secondly, the drag gesture to access the contact list was found to be less intuitive, suggesting might need to make this feature easier to access.</a:t>
            </a:r>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6</a:t>
            </a:fld>
            <a:endParaRPr kumimoji="1" lang="zh-CN" altLang="en-US"/>
          </a:p>
        </p:txBody>
      </p:sp>
    </p:spTree>
    <p:extLst>
      <p:ext uri="{BB962C8B-B14F-4D97-AF65-F5344CB8AC3E}">
        <p14:creationId xmlns:p14="http://schemas.microsoft.com/office/powerpoint/2010/main" val="350840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noProof="0" dirty="0"/>
              <a:t>Having shared the </a:t>
            </a:r>
            <a:r>
              <a:rPr kumimoji="1" lang="en-US" altLang="zh-CN" u="sng" noProof="0" dirty="0"/>
              <a:t>triumphs</a:t>
            </a:r>
            <a:r>
              <a:rPr kumimoji="1" lang="en-US" altLang="zh-CN" noProof="0" dirty="0"/>
              <a:t> and challenges of Guardian, it</a:t>
            </a:r>
            <a:r>
              <a:rPr kumimoji="1" lang="zh-CN" altLang="en-US" noProof="0" dirty="0"/>
              <a:t>’</a:t>
            </a:r>
            <a:r>
              <a:rPr kumimoji="1" lang="en-US" altLang="zh-CN" noProof="0" dirty="0"/>
              <a:t>s time to look at what’s on the horizon. First, we</a:t>
            </a:r>
            <a:r>
              <a:rPr kumimoji="1" lang="zh-CN" altLang="en-US" noProof="0" dirty="0"/>
              <a:t> </a:t>
            </a:r>
            <a:r>
              <a:rPr kumimoji="1" lang="en-US" altLang="zh-CN" noProof="0" dirty="0"/>
              <a:t>can have a premium version with functions like automatic message sending. Next is an in-app walkthrough user guidance to enhance user understanding and interaction with the app’s features.</a:t>
            </a:r>
            <a:r>
              <a:rPr kumimoji="1" lang="zh-CN" altLang="en-US" noProof="0" dirty="0"/>
              <a:t> </a:t>
            </a:r>
            <a:r>
              <a:rPr kumimoji="1" lang="en-US" altLang="zh-CN" noProof="0" dirty="0"/>
              <a:t>The third is allowing users to </a:t>
            </a:r>
            <a:r>
              <a:rPr kumimoji="1" lang="en-US" altLang="zh-CN" noProof="0" dirty="0" err="1"/>
              <a:t>customise</a:t>
            </a:r>
            <a:r>
              <a:rPr kumimoji="1" lang="en-US" altLang="zh-CN" noProof="0" dirty="0"/>
              <a:t> their emergency messages’ content, providing a more targeted alert to their contacts.</a:t>
            </a:r>
            <a:r>
              <a:rPr kumimoji="1" lang="zh-CN" altLang="en-US" noProof="0" dirty="0"/>
              <a:t> </a:t>
            </a:r>
            <a:r>
              <a:rPr kumimoji="1" lang="en-US" altLang="zh-CN" noProof="0" dirty="0"/>
              <a:t>For added security and convenience, </a:t>
            </a:r>
            <a:r>
              <a:rPr kumimoji="1" lang="en-US" altLang="zh-CN" u="sng" noProof="0" dirty="0"/>
              <a:t>integrating</a:t>
            </a:r>
            <a:r>
              <a:rPr kumimoji="1" lang="en-US" altLang="zh-CN" noProof="0" dirty="0"/>
              <a:t> </a:t>
            </a:r>
            <a:r>
              <a:rPr kumimoji="1" lang="en-US" altLang="zh-CN" u="sng" noProof="0" dirty="0"/>
              <a:t>biometric</a:t>
            </a:r>
            <a:r>
              <a:rPr kumimoji="1" lang="en-US" altLang="zh-CN" noProof="0" dirty="0"/>
              <a:t> authentication, such as fingerprint or face recognition, can be an alternative to the current PIN entry system.</a:t>
            </a:r>
            <a:r>
              <a:rPr kumimoji="1" lang="zh-CN" altLang="en-US" noProof="0" dirty="0"/>
              <a:t> </a:t>
            </a:r>
            <a:r>
              <a:rPr kumimoji="1" lang="en-US" altLang="zh-CN" noProof="0" dirty="0"/>
              <a:t>Finally is </a:t>
            </a:r>
            <a:r>
              <a:rPr kumimoji="1" lang="en-US" altLang="zh-CN" noProof="0" dirty="0" err="1"/>
              <a:t>localisation</a:t>
            </a:r>
            <a:r>
              <a:rPr kumimoji="1" lang="en-US" altLang="zh-CN" noProof="0" dirty="0"/>
              <a:t>, it can broaden the reach of Guardian, and support multiple languages and region-specific messaging services.</a:t>
            </a:r>
          </a:p>
          <a:p>
            <a:r>
              <a:rPr kumimoji="1" lang="en-US" altLang="zh-CN" noProof="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b="0" i="0" u="none" strike="noStrike" dirty="0">
                <a:solidFill>
                  <a:srgbClr val="101214"/>
                </a:solidFill>
                <a:effectLst/>
                <a:latin typeface="PingFang SC" panose="020B0400000000000000" pitchFamily="34" charset="-122"/>
                <a:ea typeface="PingFang SC" panose="020B0400000000000000" pitchFamily="34" charset="-122"/>
              </a:rPr>
              <a:t>Guardian’s power lies in its simplicity and effectiveness. It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transcends</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the boundaries of a </a:t>
            </a:r>
            <a:r>
              <a:rPr lang="en-GB" altLang="zh-CN" b="0" i="0" u="sng" strike="noStrike" dirty="0">
                <a:solidFill>
                  <a:srgbClr val="101214"/>
                </a:solidFill>
                <a:effectLst/>
                <a:latin typeface="PingFang SC" panose="020B0400000000000000" pitchFamily="34" charset="-122"/>
                <a:ea typeface="PingFang SC" panose="020B0400000000000000" pitchFamily="34" charset="-122"/>
              </a:rPr>
              <a:t>mere</a:t>
            </a:r>
            <a:r>
              <a:rPr lang="en-GB" altLang="zh-CN" b="0" i="0" u="none" strike="noStrike" dirty="0">
                <a:solidFill>
                  <a:srgbClr val="101214"/>
                </a:solidFill>
                <a:effectLst/>
                <a:latin typeface="PingFang SC" panose="020B0400000000000000" pitchFamily="34" charset="-122"/>
                <a:ea typeface="PingFang SC" panose="020B0400000000000000" pitchFamily="34" charset="-122"/>
              </a:rPr>
              <a:t> application, evolving into your round-the-clock digital guardian, designed to offer peace of mind and keep you safe in a complex world. With its user-friendly interface and innovative features, Guardian redefines personal safety, providing a virtual shield of protection that never </a:t>
            </a:r>
            <a:r>
              <a:rPr lang="en-GB" altLang="zh-CN" b="0" i="0" u="none" strike="noStrike">
                <a:solidFill>
                  <a:srgbClr val="101214"/>
                </a:solidFill>
                <a:effectLst/>
                <a:latin typeface="PingFang SC" panose="020B0400000000000000" pitchFamily="34" charset="-122"/>
                <a:ea typeface="PingFang SC" panose="020B0400000000000000" pitchFamily="34" charset="-122"/>
              </a:rPr>
              <a:t>sleeps.</a:t>
            </a:r>
            <a:endParaRPr kumimoji="1" lang="zh-CN" altLang="en-US"/>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7</a:t>
            </a:fld>
            <a:endParaRPr kumimoji="1" lang="zh-CN" altLang="en-US"/>
          </a:p>
        </p:txBody>
      </p:sp>
    </p:spTree>
    <p:extLst>
      <p:ext uri="{BB962C8B-B14F-4D97-AF65-F5344CB8AC3E}">
        <p14:creationId xmlns:p14="http://schemas.microsoft.com/office/powerpoint/2010/main" val="33783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That’s all for me today. Thank you for listening.</a:t>
            </a:r>
            <a:endParaRPr kumimoji="1" lang="zh-CN" altLang="en-US" dirty="0"/>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8</a:t>
            </a:fld>
            <a:endParaRPr kumimoji="1" lang="zh-CN" altLang="en-US"/>
          </a:p>
        </p:txBody>
      </p:sp>
    </p:spTree>
    <p:extLst>
      <p:ext uri="{BB962C8B-B14F-4D97-AF65-F5344CB8AC3E}">
        <p14:creationId xmlns:p14="http://schemas.microsoft.com/office/powerpoint/2010/main" val="1791206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effectLst/>
                <a:latin typeface="Helvetica Neue" panose="02000503000000020004" pitchFamily="2" charset="0"/>
              </a:rPr>
              <a:t>Limitations:</a:t>
            </a:r>
          </a:p>
          <a:p>
            <a:pPr>
              <a:buFont typeface="+mj-lt"/>
              <a:buAutoNum type="arabicPeriod"/>
            </a:pPr>
            <a:r>
              <a:rPr lang="en-GB" altLang="zh-CN" dirty="0">
                <a:effectLst/>
                <a:latin typeface="Helvetica Neue" panose="02000503000000020004" pitchFamily="2" charset="0"/>
              </a:rPr>
              <a:t>accessibility: haptic feedback is lacking</a:t>
            </a:r>
          </a:p>
          <a:p>
            <a:pPr>
              <a:buFont typeface="+mj-lt"/>
              <a:buAutoNum type="arabicPeriod"/>
            </a:pPr>
            <a:r>
              <a:rPr lang="en-GB" altLang="zh-CN" dirty="0">
                <a:effectLst/>
                <a:latin typeface="Helvetica Neue" panose="02000503000000020004" pitchFamily="2" charset="0"/>
              </a:rPr>
              <a:t>“lost and found” only lost right now</a:t>
            </a:r>
          </a:p>
          <a:p>
            <a:br>
              <a:rPr lang="en-GB" altLang="zh-CN" dirty="0">
                <a:effectLst/>
                <a:latin typeface="Helvetica Neue" panose="02000503000000020004" pitchFamily="2" charset="0"/>
              </a:rPr>
            </a:br>
            <a:endParaRPr lang="en-GB" altLang="zh-CN" dirty="0">
              <a:effectLst/>
              <a:latin typeface="Helvetica Neue" panose="02000503000000020004" pitchFamily="2" charset="0"/>
            </a:endParaRPr>
          </a:p>
          <a:p>
            <a:r>
              <a:rPr lang="en-GB" altLang="zh-CN" dirty="0">
                <a:effectLst/>
                <a:latin typeface="Helvetica Neue" panose="02000503000000020004" pitchFamily="2" charset="0"/>
              </a:rPr>
              <a:t>Difficulties:</a:t>
            </a:r>
          </a:p>
          <a:p>
            <a:pPr marL="228600" indent="-228600">
              <a:buAutoNum type="arabicPeriod"/>
            </a:pPr>
            <a:r>
              <a:rPr lang="en-GB" dirty="0"/>
              <a:t>Implementation: Audio (</a:t>
            </a:r>
            <a:r>
              <a:rPr lang="en-GB" dirty="0" err="1"/>
              <a:t>AVFundation</a:t>
            </a:r>
            <a:r>
              <a:rPr lang="en-GB" dirty="0"/>
              <a:t>)</a:t>
            </a:r>
          </a:p>
          <a:p>
            <a:pPr marL="228600" indent="-228600">
              <a:buAutoNum type="arabicPeriod"/>
            </a:pPr>
            <a:r>
              <a:rPr lang="en-GB" dirty="0"/>
              <a:t>Rapid iteration of iOS (15 vs 16) XCode</a:t>
            </a:r>
          </a:p>
          <a:p>
            <a:pPr marL="228600" indent="-228600">
              <a:buAutoNum type="arabicPeriod"/>
            </a:pPr>
            <a:r>
              <a:rPr lang="en-GB" dirty="0"/>
              <a:t>Test: Mock the Firebase behaviour</a:t>
            </a:r>
          </a:p>
        </p:txBody>
      </p:sp>
      <p:sp>
        <p:nvSpPr>
          <p:cNvPr id="4" name="灯片编号占位符 3"/>
          <p:cNvSpPr>
            <a:spLocks noGrp="1"/>
          </p:cNvSpPr>
          <p:nvPr>
            <p:ph type="sldNum" sz="quarter" idx="5"/>
          </p:nvPr>
        </p:nvSpPr>
        <p:spPr/>
        <p:txBody>
          <a:bodyPr/>
          <a:lstStyle/>
          <a:p>
            <a:fld id="{C22201B2-BDAD-6F44-B552-2BB0EDC51120}" type="slidenum">
              <a:rPr kumimoji="1" lang="zh-CN" altLang="en-US" smtClean="0"/>
              <a:t>9</a:t>
            </a:fld>
            <a:endParaRPr kumimoji="1" lang="zh-CN" altLang="en-US"/>
          </a:p>
        </p:txBody>
      </p:sp>
    </p:spTree>
    <p:extLst>
      <p:ext uri="{BB962C8B-B14F-4D97-AF65-F5344CB8AC3E}">
        <p14:creationId xmlns:p14="http://schemas.microsoft.com/office/powerpoint/2010/main" val="875369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5/17/23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27621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5/17/23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1283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5/17/23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148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5/17/23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0922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5/17/23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45791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5/17/23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01653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5/17/23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89191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5/17/23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187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5/17/23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597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5/17/23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1040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5/17/23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23345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5/17/23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49218750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13" r:id="rId6"/>
    <p:sldLayoutId id="2147483808" r:id="rId7"/>
    <p:sldLayoutId id="2147483809" r:id="rId8"/>
    <p:sldLayoutId id="2147483810" r:id="rId9"/>
    <p:sldLayoutId id="2147483812" r:id="rId10"/>
    <p:sldLayoutId id="2147483811"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hyperlink" Target="mailto:test03@test.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forms.office.com/Pages/AnalysisPage.aspx?AnalyzerToken=cBNT46zQpkVI6jKfpxhLtVX9MARdJO97&amp;id=7qe9Z4D970GskTWEGCkKHmkKYjYVraRPqy_fg1O_EShUNUNFWk5BQlcyUzAwRkJRQzAzUDlNU0pOWC4u"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E95D4B3-772E-4322-928E-3C958753B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238EF715-D774-4F2E-8C67-81197F029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C4364722-299F-B4B1-0CE6-01BCFD1BCD56}"/>
              </a:ext>
            </a:extLst>
          </p:cNvPr>
          <p:cNvSpPr>
            <a:spLocks noGrp="1"/>
          </p:cNvSpPr>
          <p:nvPr>
            <p:ph type="ctrTitle"/>
          </p:nvPr>
        </p:nvSpPr>
        <p:spPr>
          <a:xfrm>
            <a:off x="612649" y="1471449"/>
            <a:ext cx="6032127" cy="2210428"/>
          </a:xfrm>
        </p:spPr>
        <p:txBody>
          <a:bodyPr>
            <a:normAutofit/>
          </a:bodyPr>
          <a:lstStyle/>
          <a:p>
            <a:pPr>
              <a:lnSpc>
                <a:spcPct val="150000"/>
              </a:lnSpc>
            </a:pPr>
            <a:r>
              <a:rPr kumimoji="1" lang="en-US" altLang="zh-CN" sz="6000" dirty="0"/>
              <a:t>Guardian </a:t>
            </a:r>
            <a:br>
              <a:rPr kumimoji="1" lang="en-US" altLang="zh-CN" sz="6000" dirty="0"/>
            </a:br>
            <a:r>
              <a:rPr kumimoji="1" lang="en-US" altLang="zh-CN" sz="3200" dirty="0"/>
              <a:t>--Personal Safety Mobile App </a:t>
            </a:r>
            <a:endParaRPr kumimoji="1" lang="zh-CN" altLang="en-US" dirty="0"/>
          </a:p>
        </p:txBody>
      </p:sp>
      <p:sp>
        <p:nvSpPr>
          <p:cNvPr id="3" name="副标题 2">
            <a:extLst>
              <a:ext uri="{FF2B5EF4-FFF2-40B4-BE49-F238E27FC236}">
                <a16:creationId xmlns:a16="http://schemas.microsoft.com/office/drawing/2014/main" id="{3AA5EDB6-6FB1-23F2-F0EB-9CC3EBFFBECB}"/>
              </a:ext>
            </a:extLst>
          </p:cNvPr>
          <p:cNvSpPr>
            <a:spLocks noGrp="1"/>
          </p:cNvSpPr>
          <p:nvPr>
            <p:ph type="subTitle" idx="1"/>
          </p:nvPr>
        </p:nvSpPr>
        <p:spPr>
          <a:xfrm>
            <a:off x="617270" y="4082354"/>
            <a:ext cx="5474576" cy="1796141"/>
          </a:xfrm>
        </p:spPr>
        <p:txBody>
          <a:bodyPr anchor="ctr">
            <a:normAutofit/>
          </a:bodyPr>
          <a:lstStyle/>
          <a:p>
            <a:r>
              <a:rPr kumimoji="1" lang="en-US" altLang="zh-CN" dirty="0"/>
              <a:t>Siyu Yao (April) - 20216468</a:t>
            </a:r>
            <a:endParaRPr kumimoji="1" lang="zh-CN" altLang="en-US" dirty="0"/>
          </a:p>
        </p:txBody>
      </p:sp>
      <p:pic>
        <p:nvPicPr>
          <p:cNvPr id="4" name="图片 3" descr="图标&#10;&#10;低可信度描述已自动生成">
            <a:extLst>
              <a:ext uri="{FF2B5EF4-FFF2-40B4-BE49-F238E27FC236}">
                <a16:creationId xmlns:a16="http://schemas.microsoft.com/office/drawing/2014/main" id="{BDCD177A-DEB0-3CE5-0C15-11799587018E}"/>
              </a:ext>
            </a:extLst>
          </p:cNvPr>
          <p:cNvPicPr>
            <a:picLocks noChangeAspect="1"/>
          </p:cNvPicPr>
          <p:nvPr/>
        </p:nvPicPr>
        <p:blipFill rotWithShape="1">
          <a:blip r:embed="rId3"/>
          <a:srcRect l="6463" r="7942"/>
          <a:stretch/>
        </p:blipFill>
        <p:spPr>
          <a:xfrm>
            <a:off x="8086961" y="2241755"/>
            <a:ext cx="3583420" cy="3636740"/>
          </a:xfrm>
          <a:prstGeom prst="rect">
            <a:avLst/>
          </a:prstGeom>
        </p:spPr>
      </p:pic>
    </p:spTree>
    <p:extLst>
      <p:ext uri="{BB962C8B-B14F-4D97-AF65-F5344CB8AC3E}">
        <p14:creationId xmlns:p14="http://schemas.microsoft.com/office/powerpoint/2010/main" val="3298095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33571117-CF68-51C0-EA56-31C4C87DCC2B}"/>
              </a:ext>
            </a:extLst>
          </p:cNvPr>
          <p:cNvPicPr>
            <a:picLocks noChangeAspect="1"/>
          </p:cNvPicPr>
          <p:nvPr/>
        </p:nvPicPr>
        <p:blipFill>
          <a:blip r:embed="rId3"/>
          <a:stretch>
            <a:fillRect/>
          </a:stretch>
        </p:blipFill>
        <p:spPr>
          <a:xfrm>
            <a:off x="4419600" y="2252663"/>
            <a:ext cx="7772400" cy="4294970"/>
          </a:xfrm>
          <a:prstGeom prst="rect">
            <a:avLst/>
          </a:prstGeom>
        </p:spPr>
      </p:pic>
      <p:sp>
        <p:nvSpPr>
          <p:cNvPr id="5" name="矩形 4">
            <a:extLst>
              <a:ext uri="{FF2B5EF4-FFF2-40B4-BE49-F238E27FC236}">
                <a16:creationId xmlns:a16="http://schemas.microsoft.com/office/drawing/2014/main" id="{534841E9-4CCE-5758-9269-972E7930C3D9}"/>
              </a:ext>
            </a:extLst>
          </p:cNvPr>
          <p:cNvSpPr/>
          <p:nvPr/>
        </p:nvSpPr>
        <p:spPr>
          <a:xfrm>
            <a:off x="4726781" y="3875911"/>
            <a:ext cx="7158038" cy="2000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 name="矩形 5">
            <a:extLst>
              <a:ext uri="{FF2B5EF4-FFF2-40B4-BE49-F238E27FC236}">
                <a16:creationId xmlns:a16="http://schemas.microsoft.com/office/drawing/2014/main" id="{545BFE16-6E2E-A53C-6492-1937423A49D3}"/>
              </a:ext>
            </a:extLst>
          </p:cNvPr>
          <p:cNvSpPr/>
          <p:nvPr/>
        </p:nvSpPr>
        <p:spPr>
          <a:xfrm>
            <a:off x="4726781" y="5716004"/>
            <a:ext cx="7158038" cy="2000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 name="矩形 6">
            <a:extLst>
              <a:ext uri="{FF2B5EF4-FFF2-40B4-BE49-F238E27FC236}">
                <a16:creationId xmlns:a16="http://schemas.microsoft.com/office/drawing/2014/main" id="{69923FF3-F821-A2D5-4DCA-E7C2BCB2EF27}"/>
              </a:ext>
            </a:extLst>
          </p:cNvPr>
          <p:cNvSpPr/>
          <p:nvPr/>
        </p:nvSpPr>
        <p:spPr>
          <a:xfrm>
            <a:off x="4726781" y="6347608"/>
            <a:ext cx="7158038" cy="2000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1" name="图片 10" descr="图形用户界面, 文本, 应用程序, 聊天或短信&#10;&#10;描述已自动生成">
            <a:extLst>
              <a:ext uri="{FF2B5EF4-FFF2-40B4-BE49-F238E27FC236}">
                <a16:creationId xmlns:a16="http://schemas.microsoft.com/office/drawing/2014/main" id="{A09C0B09-B319-881A-3C67-B5B4C9E9185B}"/>
              </a:ext>
            </a:extLst>
          </p:cNvPr>
          <p:cNvPicPr>
            <a:picLocks noChangeAspect="1"/>
          </p:cNvPicPr>
          <p:nvPr/>
        </p:nvPicPr>
        <p:blipFill>
          <a:blip r:embed="rId4"/>
          <a:stretch>
            <a:fillRect/>
          </a:stretch>
        </p:blipFill>
        <p:spPr>
          <a:xfrm>
            <a:off x="6654337" y="262842"/>
            <a:ext cx="3302925" cy="1774032"/>
          </a:xfrm>
          <a:prstGeom prst="rect">
            <a:avLst/>
          </a:prstGeom>
        </p:spPr>
      </p:pic>
      <p:grpSp>
        <p:nvGrpSpPr>
          <p:cNvPr id="14" name="组合 13">
            <a:extLst>
              <a:ext uri="{FF2B5EF4-FFF2-40B4-BE49-F238E27FC236}">
                <a16:creationId xmlns:a16="http://schemas.microsoft.com/office/drawing/2014/main" id="{B0A9B48F-EAA7-3438-1C49-6BBF1ECF44F0}"/>
              </a:ext>
            </a:extLst>
          </p:cNvPr>
          <p:cNvGrpSpPr>
            <a:grpSpLocks noChangeAspect="1"/>
          </p:cNvGrpSpPr>
          <p:nvPr/>
        </p:nvGrpSpPr>
        <p:grpSpPr>
          <a:xfrm>
            <a:off x="254738" y="0"/>
            <a:ext cx="3857681" cy="6800361"/>
            <a:chOff x="490537" y="349601"/>
            <a:chExt cx="3600000" cy="6346118"/>
          </a:xfrm>
        </p:grpSpPr>
        <p:pic>
          <p:nvPicPr>
            <p:cNvPr id="12" name="图片 11">
              <a:extLst>
                <a:ext uri="{FF2B5EF4-FFF2-40B4-BE49-F238E27FC236}">
                  <a16:creationId xmlns:a16="http://schemas.microsoft.com/office/drawing/2014/main" id="{32ED86C7-B93E-0EEB-AC2E-1F62DCD1D6F4}"/>
                </a:ext>
              </a:extLst>
            </p:cNvPr>
            <p:cNvPicPr>
              <a:picLocks noChangeAspect="1"/>
            </p:cNvPicPr>
            <p:nvPr/>
          </p:nvPicPr>
          <p:blipFill rotWithShape="1">
            <a:blip r:embed="rId5"/>
            <a:srcRect l="14177" r="22942"/>
            <a:stretch/>
          </p:blipFill>
          <p:spPr>
            <a:xfrm>
              <a:off x="490537" y="349601"/>
              <a:ext cx="3600000" cy="1687273"/>
            </a:xfrm>
            <a:prstGeom prst="rect">
              <a:avLst/>
            </a:prstGeom>
          </p:spPr>
        </p:pic>
        <p:pic>
          <p:nvPicPr>
            <p:cNvPr id="13" name="图片 12">
              <a:extLst>
                <a:ext uri="{FF2B5EF4-FFF2-40B4-BE49-F238E27FC236}">
                  <a16:creationId xmlns:a16="http://schemas.microsoft.com/office/drawing/2014/main" id="{2B7560B5-AF11-2C0F-06C9-0ECEE9D65A81}"/>
                </a:ext>
              </a:extLst>
            </p:cNvPr>
            <p:cNvPicPr>
              <a:picLocks noChangeAspect="1"/>
            </p:cNvPicPr>
            <p:nvPr/>
          </p:nvPicPr>
          <p:blipFill rotWithShape="1">
            <a:blip r:embed="rId6"/>
            <a:srcRect l="14600" r="15367"/>
            <a:stretch/>
          </p:blipFill>
          <p:spPr>
            <a:xfrm>
              <a:off x="490537" y="2036874"/>
              <a:ext cx="3600000" cy="4658845"/>
            </a:xfrm>
            <a:prstGeom prst="rect">
              <a:avLst/>
            </a:prstGeom>
          </p:spPr>
        </p:pic>
      </p:grpSp>
    </p:spTree>
    <p:extLst>
      <p:ext uri="{BB962C8B-B14F-4D97-AF65-F5344CB8AC3E}">
        <p14:creationId xmlns:p14="http://schemas.microsoft.com/office/powerpoint/2010/main" val="2183478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0266CD-E0EF-F51B-3398-9DDEF88DA197}"/>
              </a:ext>
            </a:extLst>
          </p:cNvPr>
          <p:cNvSpPr>
            <a:spLocks noGrp="1"/>
          </p:cNvSpPr>
          <p:nvPr>
            <p:ph type="title"/>
          </p:nvPr>
        </p:nvSpPr>
        <p:spPr>
          <a:xfrm>
            <a:off x="609599" y="600421"/>
            <a:ext cx="10972800" cy="880047"/>
          </a:xfrm>
        </p:spPr>
        <p:txBody>
          <a:bodyPr/>
          <a:lstStyle/>
          <a:p>
            <a:r>
              <a:rPr kumimoji="1" lang="en-US" altLang="zh-CN" dirty="0"/>
              <a:t>What drives the mission?</a:t>
            </a:r>
            <a:endParaRPr kumimoji="1" lang="zh-CN" altLang="en-US" dirty="0"/>
          </a:p>
        </p:txBody>
      </p:sp>
      <p:sp>
        <p:nvSpPr>
          <p:cNvPr id="5" name="文本框 4">
            <a:extLst>
              <a:ext uri="{FF2B5EF4-FFF2-40B4-BE49-F238E27FC236}">
                <a16:creationId xmlns:a16="http://schemas.microsoft.com/office/drawing/2014/main" id="{418C20A0-12E7-6992-AC84-78210B6A7F02}"/>
              </a:ext>
            </a:extLst>
          </p:cNvPr>
          <p:cNvSpPr txBox="1"/>
          <p:nvPr/>
        </p:nvSpPr>
        <p:spPr>
          <a:xfrm>
            <a:off x="609599" y="1662081"/>
            <a:ext cx="5762626" cy="4310732"/>
          </a:xfrm>
          <a:prstGeom prst="rect">
            <a:avLst/>
          </a:prstGeom>
          <a:noFill/>
        </p:spPr>
        <p:txBody>
          <a:bodyPr wrap="square" rtlCol="0">
            <a:spAutoFit/>
          </a:bodyPr>
          <a:lstStyle/>
          <a:p>
            <a:pPr marL="285750" indent="-285750">
              <a:lnSpc>
                <a:spcPct val="200000"/>
              </a:lnSpc>
              <a:buFontTx/>
              <a:buChar char="-"/>
            </a:pPr>
            <a:r>
              <a:rPr kumimoji="1" lang="en-US" altLang="zh-CN" sz="2000" dirty="0"/>
              <a:t>Sarah Everard murder (Mar. 2021)</a:t>
            </a:r>
            <a:r>
              <a:rPr kumimoji="1" lang="en-US" altLang="zh-CN" sz="2000" baseline="30000" dirty="0"/>
              <a:t>1</a:t>
            </a:r>
          </a:p>
          <a:p>
            <a:pPr marL="742950" lvl="1" indent="-285750">
              <a:lnSpc>
                <a:spcPct val="200000"/>
              </a:lnSpc>
              <a:buFontTx/>
              <a:buChar char="-"/>
            </a:pPr>
            <a:r>
              <a:rPr kumimoji="1" lang="en-US" altLang="zh-CN" sz="2000" dirty="0"/>
              <a:t>Back home alone at night</a:t>
            </a:r>
          </a:p>
          <a:p>
            <a:pPr marL="742950" lvl="1" indent="-285750">
              <a:lnSpc>
                <a:spcPct val="200000"/>
              </a:lnSpc>
              <a:buFontTx/>
              <a:buChar char="-"/>
            </a:pPr>
            <a:r>
              <a:rPr kumimoji="1" lang="en-US" altLang="zh-CN" sz="2000" dirty="0"/>
              <a:t>The next day, </a:t>
            </a:r>
            <a:r>
              <a:rPr kumimoji="1" lang="en-US" altLang="zh-CN" sz="2000" i="1" dirty="0"/>
              <a:t>WalkSafe+ </a:t>
            </a:r>
            <a:r>
              <a:rPr kumimoji="1" lang="en-US" altLang="zh-CN" sz="2000" dirty="0"/>
              <a:t>was downloaded by 500,000 people</a:t>
            </a:r>
            <a:r>
              <a:rPr kumimoji="1" lang="en-US" altLang="zh-CN" sz="2000" baseline="30000" dirty="0"/>
              <a:t>2</a:t>
            </a:r>
            <a:endParaRPr kumimoji="1" lang="en-US" altLang="zh-CN" sz="2000" dirty="0"/>
          </a:p>
          <a:p>
            <a:pPr marL="285750" indent="-285750">
              <a:lnSpc>
                <a:spcPct val="200000"/>
              </a:lnSpc>
              <a:buFontTx/>
              <a:buChar char="-"/>
            </a:pPr>
            <a:r>
              <a:rPr kumimoji="1" lang="en-US" altLang="zh-CN" sz="2000" dirty="0"/>
              <a:t>Sabina Nessa death (Sep. 2021) </a:t>
            </a:r>
            <a:r>
              <a:rPr kumimoji="1" lang="en-US" altLang="zh-CN" sz="2000" baseline="30000" dirty="0"/>
              <a:t>3</a:t>
            </a:r>
          </a:p>
          <a:p>
            <a:pPr marL="742950" lvl="1" indent="-285750">
              <a:lnSpc>
                <a:spcPct val="200000"/>
              </a:lnSpc>
              <a:buFontTx/>
              <a:buChar char="-"/>
            </a:pPr>
            <a:r>
              <a:rPr kumimoji="1" lang="en-US" altLang="zh-CN" sz="2000" dirty="0"/>
              <a:t>On her way to see friends, 5-min walk</a:t>
            </a:r>
          </a:p>
          <a:p>
            <a:pPr marL="285750" indent="-285750">
              <a:lnSpc>
                <a:spcPct val="200000"/>
              </a:lnSpc>
              <a:buFontTx/>
              <a:buChar char="-"/>
            </a:pPr>
            <a:r>
              <a:rPr kumimoji="1" lang="en-US" altLang="zh-CN" sz="2000" dirty="0"/>
              <a:t>Existing solutions lack effectiveness</a:t>
            </a:r>
          </a:p>
        </p:txBody>
      </p:sp>
      <p:pic>
        <p:nvPicPr>
          <p:cNvPr id="6" name="图片 5">
            <a:extLst>
              <a:ext uri="{FF2B5EF4-FFF2-40B4-BE49-F238E27FC236}">
                <a16:creationId xmlns:a16="http://schemas.microsoft.com/office/drawing/2014/main" id="{A217CE6B-D254-D140-E31D-C1F54AAD9B50}"/>
              </a:ext>
            </a:extLst>
          </p:cNvPr>
          <p:cNvPicPr>
            <a:picLocks noChangeAspect="1"/>
          </p:cNvPicPr>
          <p:nvPr/>
        </p:nvPicPr>
        <p:blipFill rotWithShape="1">
          <a:blip r:embed="rId3">
            <a:alphaModFix amt="85000"/>
          </a:blip>
          <a:srcRect l="5747" t="5593" r="5747" b="3662"/>
          <a:stretch/>
        </p:blipFill>
        <p:spPr>
          <a:xfrm>
            <a:off x="5441285" y="3535191"/>
            <a:ext cx="566635" cy="564512"/>
          </a:xfrm>
          <a:prstGeom prst="roundRect">
            <a:avLst/>
          </a:prstGeom>
        </p:spPr>
      </p:pic>
      <p:pic>
        <p:nvPicPr>
          <p:cNvPr id="7" name="图片 6">
            <a:extLst>
              <a:ext uri="{FF2B5EF4-FFF2-40B4-BE49-F238E27FC236}">
                <a16:creationId xmlns:a16="http://schemas.microsoft.com/office/drawing/2014/main" id="{665ECC6A-3FD6-5A58-80BE-86C40AD2E9CD}"/>
              </a:ext>
            </a:extLst>
          </p:cNvPr>
          <p:cNvPicPr>
            <a:picLocks noChangeAspect="1"/>
          </p:cNvPicPr>
          <p:nvPr/>
        </p:nvPicPr>
        <p:blipFill rotWithShape="1">
          <a:blip r:embed="rId4"/>
          <a:srcRect l="3183" r="2969" b="4083"/>
          <a:stretch/>
        </p:blipFill>
        <p:spPr>
          <a:xfrm>
            <a:off x="6372225" y="1979410"/>
            <a:ext cx="5443538" cy="3419798"/>
          </a:xfrm>
          <a:prstGeom prst="rect">
            <a:avLst/>
          </a:prstGeom>
        </p:spPr>
      </p:pic>
      <p:sp>
        <p:nvSpPr>
          <p:cNvPr id="3" name="右箭头 2">
            <a:extLst>
              <a:ext uri="{FF2B5EF4-FFF2-40B4-BE49-F238E27FC236}">
                <a16:creationId xmlns:a16="http://schemas.microsoft.com/office/drawing/2014/main" id="{C4756F79-E160-71C7-1703-99B534ABE277}"/>
              </a:ext>
            </a:extLst>
          </p:cNvPr>
          <p:cNvSpPr/>
          <p:nvPr/>
        </p:nvSpPr>
        <p:spPr>
          <a:xfrm>
            <a:off x="1117621" y="5992511"/>
            <a:ext cx="3628228" cy="357910"/>
          </a:xfrm>
          <a:prstGeom prst="rightArrow">
            <a:avLst>
              <a:gd name="adj1" fmla="val 42389"/>
              <a:gd name="adj2" fmla="val 50000"/>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pic>
        <p:nvPicPr>
          <p:cNvPr id="4" name="图片 3" descr="图标&#10;&#10;低可信度描述已自动生成">
            <a:extLst>
              <a:ext uri="{FF2B5EF4-FFF2-40B4-BE49-F238E27FC236}">
                <a16:creationId xmlns:a16="http://schemas.microsoft.com/office/drawing/2014/main" id="{1539880E-0EFB-D2E2-59D5-1F6234C1EE6C}"/>
              </a:ext>
            </a:extLst>
          </p:cNvPr>
          <p:cNvPicPr>
            <a:picLocks noChangeAspect="1"/>
          </p:cNvPicPr>
          <p:nvPr/>
        </p:nvPicPr>
        <p:blipFill rotWithShape="1">
          <a:blip r:embed="rId5"/>
          <a:srcRect l="6463" r="7942"/>
          <a:stretch/>
        </p:blipFill>
        <p:spPr>
          <a:xfrm>
            <a:off x="5253870" y="5580821"/>
            <a:ext cx="1130390" cy="1147209"/>
          </a:xfrm>
          <a:prstGeom prst="roundRect">
            <a:avLst/>
          </a:prstGeom>
        </p:spPr>
      </p:pic>
    </p:spTree>
    <p:extLst>
      <p:ext uri="{BB962C8B-B14F-4D97-AF65-F5344CB8AC3E}">
        <p14:creationId xmlns:p14="http://schemas.microsoft.com/office/powerpoint/2010/main" val="57566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D78A5-4698-F5D0-0B4B-CF2ADBE6D371}"/>
              </a:ext>
            </a:extLst>
          </p:cNvPr>
          <p:cNvSpPr>
            <a:spLocks noGrp="1"/>
          </p:cNvSpPr>
          <p:nvPr>
            <p:ph type="title"/>
          </p:nvPr>
        </p:nvSpPr>
        <p:spPr/>
        <p:txBody>
          <a:bodyPr>
            <a:normAutofit/>
          </a:bodyPr>
          <a:lstStyle/>
          <a:p>
            <a:r>
              <a:rPr kumimoji="1" lang="en-GB" altLang="zh-CN" dirty="0"/>
              <a:t>Superpowers at Your Fingertips: </a:t>
            </a:r>
            <a:br>
              <a:rPr kumimoji="1" lang="en-GB" altLang="zh-CN" dirty="0"/>
            </a:br>
            <a:r>
              <a:rPr kumimoji="1" lang="en-GB" altLang="zh-CN" sz="3600" dirty="0"/>
              <a:t>Meet Guardian</a:t>
            </a:r>
            <a:endParaRPr kumimoji="1" lang="zh-CN" altLang="en-US" dirty="0"/>
          </a:p>
        </p:txBody>
      </p:sp>
      <p:pic>
        <p:nvPicPr>
          <p:cNvPr id="5" name="图片 4" descr="卡通人物&#10;&#10;中度可信度描述已自动生成">
            <a:extLst>
              <a:ext uri="{FF2B5EF4-FFF2-40B4-BE49-F238E27FC236}">
                <a16:creationId xmlns:a16="http://schemas.microsoft.com/office/drawing/2014/main" id="{A7C14990-2FCC-5756-7316-B37880ACEFEF}"/>
              </a:ext>
            </a:extLst>
          </p:cNvPr>
          <p:cNvPicPr>
            <a:picLocks noChangeAspect="1"/>
          </p:cNvPicPr>
          <p:nvPr/>
        </p:nvPicPr>
        <p:blipFill>
          <a:blip r:embed="rId3"/>
          <a:stretch>
            <a:fillRect/>
          </a:stretch>
        </p:blipFill>
        <p:spPr>
          <a:xfrm>
            <a:off x="4665471" y="2570795"/>
            <a:ext cx="1671710" cy="3618000"/>
          </a:xfrm>
          <a:prstGeom prst="rect">
            <a:avLst/>
          </a:prstGeom>
        </p:spPr>
      </p:pic>
      <p:pic>
        <p:nvPicPr>
          <p:cNvPr id="7" name="图片 6" descr="图形用户界面, 文本, 应用程序, 聊天或短信&#10;&#10;描述已自动生成">
            <a:extLst>
              <a:ext uri="{FF2B5EF4-FFF2-40B4-BE49-F238E27FC236}">
                <a16:creationId xmlns:a16="http://schemas.microsoft.com/office/drawing/2014/main" id="{5D894E04-0FC3-99A5-6BAB-EED1B7674DD0}"/>
              </a:ext>
            </a:extLst>
          </p:cNvPr>
          <p:cNvPicPr>
            <a:picLocks noChangeAspect="1"/>
          </p:cNvPicPr>
          <p:nvPr/>
        </p:nvPicPr>
        <p:blipFill>
          <a:blip r:embed="rId4"/>
          <a:stretch>
            <a:fillRect/>
          </a:stretch>
        </p:blipFill>
        <p:spPr>
          <a:xfrm>
            <a:off x="6407937" y="2570795"/>
            <a:ext cx="1671825" cy="3618000"/>
          </a:xfrm>
          <a:prstGeom prst="rect">
            <a:avLst/>
          </a:prstGeom>
        </p:spPr>
      </p:pic>
      <p:pic>
        <p:nvPicPr>
          <p:cNvPr id="9" name="图片 8" descr="图形用户界面, 文本, 应用程序, 聊天或短信&#10;&#10;描述已自动生成">
            <a:extLst>
              <a:ext uri="{FF2B5EF4-FFF2-40B4-BE49-F238E27FC236}">
                <a16:creationId xmlns:a16="http://schemas.microsoft.com/office/drawing/2014/main" id="{4D1A0A89-213C-669A-1AFC-D0123B6EB04C}"/>
              </a:ext>
            </a:extLst>
          </p:cNvPr>
          <p:cNvPicPr>
            <a:picLocks noChangeAspect="1"/>
          </p:cNvPicPr>
          <p:nvPr/>
        </p:nvPicPr>
        <p:blipFill>
          <a:blip r:embed="rId5"/>
          <a:stretch>
            <a:fillRect/>
          </a:stretch>
        </p:blipFill>
        <p:spPr>
          <a:xfrm>
            <a:off x="8150518" y="2570795"/>
            <a:ext cx="1673582" cy="3621600"/>
          </a:xfrm>
          <a:prstGeom prst="rect">
            <a:avLst/>
          </a:prstGeom>
        </p:spPr>
      </p:pic>
      <p:pic>
        <p:nvPicPr>
          <p:cNvPr id="11" name="图片 10" descr="图形用户界面, 应用程序&#10;&#10;描述已自动生成">
            <a:extLst>
              <a:ext uri="{FF2B5EF4-FFF2-40B4-BE49-F238E27FC236}">
                <a16:creationId xmlns:a16="http://schemas.microsoft.com/office/drawing/2014/main" id="{274F4255-8286-BF6E-C649-CE4685906B9C}"/>
              </a:ext>
            </a:extLst>
          </p:cNvPr>
          <p:cNvPicPr>
            <a:picLocks noChangeAspect="1"/>
          </p:cNvPicPr>
          <p:nvPr/>
        </p:nvPicPr>
        <p:blipFill>
          <a:blip r:embed="rId6"/>
          <a:stretch>
            <a:fillRect/>
          </a:stretch>
        </p:blipFill>
        <p:spPr>
          <a:xfrm>
            <a:off x="9910575" y="2570795"/>
            <a:ext cx="1671825" cy="3618000"/>
          </a:xfrm>
          <a:prstGeom prst="rect">
            <a:avLst/>
          </a:prstGeom>
        </p:spPr>
      </p:pic>
      <p:sp>
        <p:nvSpPr>
          <p:cNvPr id="31" name="文本框 30">
            <a:extLst>
              <a:ext uri="{FF2B5EF4-FFF2-40B4-BE49-F238E27FC236}">
                <a16:creationId xmlns:a16="http://schemas.microsoft.com/office/drawing/2014/main" id="{C1CFD35A-DC5A-01BB-C241-224C9D77C55A}"/>
              </a:ext>
            </a:extLst>
          </p:cNvPr>
          <p:cNvSpPr txBox="1"/>
          <p:nvPr/>
        </p:nvSpPr>
        <p:spPr>
          <a:xfrm>
            <a:off x="609600" y="2199879"/>
            <a:ext cx="3373231" cy="3733651"/>
          </a:xfrm>
          <a:prstGeom prst="rect">
            <a:avLst/>
          </a:prstGeom>
          <a:noFill/>
        </p:spPr>
        <p:txBody>
          <a:bodyPr wrap="none" rtlCol="0">
            <a:spAutoFit/>
          </a:bodyPr>
          <a:lstStyle/>
          <a:p>
            <a:pPr>
              <a:lnSpc>
                <a:spcPct val="150000"/>
              </a:lnSpc>
            </a:pPr>
            <a:r>
              <a:rPr lang="en-GB" sz="2000" u="sng" dirty="0"/>
              <a:t>Onboarding</a:t>
            </a:r>
          </a:p>
          <a:p>
            <a:pPr marL="800100" lvl="1" indent="-342900">
              <a:lnSpc>
                <a:spcPct val="150000"/>
              </a:lnSpc>
              <a:buFontTx/>
              <a:buChar char="-"/>
            </a:pPr>
            <a:r>
              <a:rPr lang="en-GB" sz="2000" dirty="0"/>
              <a:t>launch screen</a:t>
            </a:r>
          </a:p>
          <a:p>
            <a:pPr marL="800100" lvl="1" indent="-342900">
              <a:lnSpc>
                <a:spcPct val="150000"/>
              </a:lnSpc>
              <a:buFontTx/>
              <a:buChar char="-"/>
            </a:pPr>
            <a:r>
              <a:rPr lang="en-GB" sz="2000" dirty="0"/>
              <a:t>welcome screen</a:t>
            </a:r>
          </a:p>
          <a:p>
            <a:pPr marL="800100" lvl="1" indent="-342900">
              <a:lnSpc>
                <a:spcPct val="150000"/>
              </a:lnSpc>
              <a:buFontTx/>
              <a:buChar char="-"/>
            </a:pPr>
            <a:r>
              <a:rPr lang="en-GB" sz="2000" dirty="0"/>
              <a:t>register / login</a:t>
            </a:r>
          </a:p>
          <a:p>
            <a:pPr>
              <a:lnSpc>
                <a:spcPct val="150000"/>
              </a:lnSpc>
            </a:pPr>
            <a:r>
              <a:rPr lang="en-GB" sz="2000" u="sng" dirty="0"/>
              <a:t>Account</a:t>
            </a:r>
            <a:endParaRPr lang="en-GB" sz="2000" dirty="0"/>
          </a:p>
          <a:p>
            <a:pPr marL="800100" lvl="1" indent="-342900">
              <a:lnSpc>
                <a:spcPct val="150000"/>
              </a:lnSpc>
              <a:buFontTx/>
              <a:buChar char="-"/>
            </a:pPr>
            <a:r>
              <a:rPr lang="en-GB" altLang="zh-CN" sz="2000" dirty="0"/>
              <a:t>profile management</a:t>
            </a:r>
          </a:p>
          <a:p>
            <a:pPr marL="800100" lvl="1" indent="-342900">
              <a:lnSpc>
                <a:spcPct val="150000"/>
              </a:lnSpc>
              <a:buFontTx/>
              <a:buChar char="-"/>
            </a:pPr>
            <a:r>
              <a:rPr lang="en-GB" altLang="zh-CN" sz="2000" dirty="0"/>
              <a:t>audio management</a:t>
            </a:r>
          </a:p>
          <a:p>
            <a:pPr marL="800100" lvl="1" indent="-342900">
              <a:lnSpc>
                <a:spcPct val="150000"/>
              </a:lnSpc>
              <a:buFontTx/>
              <a:buChar char="-"/>
            </a:pPr>
            <a:r>
              <a:rPr lang="en-GB" altLang="zh-CN" sz="2000" dirty="0"/>
              <a:t>log out / delete</a:t>
            </a:r>
          </a:p>
        </p:txBody>
      </p:sp>
      <p:sp>
        <p:nvSpPr>
          <p:cNvPr id="32" name="文本框 31">
            <a:extLst>
              <a:ext uri="{FF2B5EF4-FFF2-40B4-BE49-F238E27FC236}">
                <a16:creationId xmlns:a16="http://schemas.microsoft.com/office/drawing/2014/main" id="{FAA70C05-6435-E477-8643-49B987BF47C1}"/>
              </a:ext>
            </a:extLst>
          </p:cNvPr>
          <p:cNvSpPr txBox="1"/>
          <p:nvPr/>
        </p:nvSpPr>
        <p:spPr>
          <a:xfrm>
            <a:off x="204486" y="6250063"/>
            <a:ext cx="2393604" cy="461665"/>
          </a:xfrm>
          <a:prstGeom prst="rect">
            <a:avLst/>
          </a:prstGeom>
          <a:noFill/>
        </p:spPr>
        <p:txBody>
          <a:bodyPr wrap="none" rtlCol="0">
            <a:spAutoFit/>
          </a:bodyPr>
          <a:lstStyle/>
          <a:p>
            <a:r>
              <a:rPr lang="en-GB" sz="1200" dirty="0"/>
              <a:t>demo account:</a:t>
            </a:r>
            <a:br>
              <a:rPr lang="en-GB" sz="1200" dirty="0"/>
            </a:br>
            <a:r>
              <a:rPr lang="en-GB" sz="1200" dirty="0">
                <a:hlinkClick r:id="rId7"/>
              </a:rPr>
              <a:t>test03@test.com</a:t>
            </a:r>
            <a:r>
              <a:rPr lang="en-GB" sz="1200" dirty="0"/>
              <a:t>  123456  5555</a:t>
            </a:r>
          </a:p>
        </p:txBody>
      </p:sp>
      <p:pic>
        <p:nvPicPr>
          <p:cNvPr id="33" name="图片 32">
            <a:extLst>
              <a:ext uri="{FF2B5EF4-FFF2-40B4-BE49-F238E27FC236}">
                <a16:creationId xmlns:a16="http://schemas.microsoft.com/office/drawing/2014/main" id="{719AF44D-DC53-2184-83CC-F26B3AEB484C}"/>
              </a:ext>
            </a:extLst>
          </p:cNvPr>
          <p:cNvPicPr>
            <a:picLocks noChangeAspect="1"/>
          </p:cNvPicPr>
          <p:nvPr/>
        </p:nvPicPr>
        <p:blipFill>
          <a:blip r:embed="rId8"/>
          <a:stretch>
            <a:fillRect/>
          </a:stretch>
        </p:blipFill>
        <p:spPr>
          <a:xfrm>
            <a:off x="7235212" y="1883347"/>
            <a:ext cx="1689100" cy="546100"/>
          </a:xfrm>
          <a:prstGeom prst="rect">
            <a:avLst/>
          </a:prstGeom>
        </p:spPr>
      </p:pic>
    </p:spTree>
    <p:extLst>
      <p:ext uri="{BB962C8B-B14F-4D97-AF65-F5344CB8AC3E}">
        <p14:creationId xmlns:p14="http://schemas.microsoft.com/office/powerpoint/2010/main" val="399166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D78A5-4698-F5D0-0B4B-CF2ADBE6D371}"/>
              </a:ext>
            </a:extLst>
          </p:cNvPr>
          <p:cNvSpPr>
            <a:spLocks noGrp="1"/>
          </p:cNvSpPr>
          <p:nvPr>
            <p:ph type="title"/>
          </p:nvPr>
        </p:nvSpPr>
        <p:spPr>
          <a:xfrm>
            <a:off x="555171" y="615840"/>
            <a:ext cx="11342914" cy="1325563"/>
          </a:xfrm>
        </p:spPr>
        <p:txBody>
          <a:bodyPr>
            <a:normAutofit/>
          </a:bodyPr>
          <a:lstStyle/>
          <a:p>
            <a:r>
              <a:rPr kumimoji="1" lang="en-GB" altLang="zh-CN" dirty="0"/>
              <a:t>Superpowers at Your Fingertips: </a:t>
            </a:r>
            <a:br>
              <a:rPr kumimoji="1" lang="en-GB" altLang="zh-CN" dirty="0"/>
            </a:br>
            <a:r>
              <a:rPr kumimoji="1" lang="en-GB" altLang="zh-CN" sz="3600" dirty="0"/>
              <a:t>Meet Guardian</a:t>
            </a:r>
            <a:endParaRPr kumimoji="1" lang="zh-CN" altLang="en-US" dirty="0"/>
          </a:p>
        </p:txBody>
      </p:sp>
      <p:pic>
        <p:nvPicPr>
          <p:cNvPr id="4" name="图片 3" descr="文本&#10;&#10;描述已自动生成">
            <a:extLst>
              <a:ext uri="{FF2B5EF4-FFF2-40B4-BE49-F238E27FC236}">
                <a16:creationId xmlns:a16="http://schemas.microsoft.com/office/drawing/2014/main" id="{4193D743-3FA9-1AC4-4833-66B6863B564B}"/>
              </a:ext>
            </a:extLst>
          </p:cNvPr>
          <p:cNvPicPr>
            <a:picLocks noChangeAspect="1"/>
          </p:cNvPicPr>
          <p:nvPr/>
        </p:nvPicPr>
        <p:blipFill rotWithShape="1">
          <a:blip r:embed="rId3"/>
          <a:srcRect t="13235" b="23922"/>
          <a:stretch/>
        </p:blipFill>
        <p:spPr>
          <a:xfrm>
            <a:off x="9493851" y="1522003"/>
            <a:ext cx="1869336" cy="2542421"/>
          </a:xfrm>
          <a:prstGeom prst="rect">
            <a:avLst/>
          </a:prstGeom>
        </p:spPr>
      </p:pic>
      <p:pic>
        <p:nvPicPr>
          <p:cNvPr id="6" name="图片 5" descr="图形用户界面, 文本, 应用程序&#10;&#10;描述已自动生成">
            <a:extLst>
              <a:ext uri="{FF2B5EF4-FFF2-40B4-BE49-F238E27FC236}">
                <a16:creationId xmlns:a16="http://schemas.microsoft.com/office/drawing/2014/main" id="{196A4B0A-4B5C-630D-0677-FFB1E136D49D}"/>
              </a:ext>
            </a:extLst>
          </p:cNvPr>
          <p:cNvPicPr>
            <a:picLocks noChangeAspect="1"/>
          </p:cNvPicPr>
          <p:nvPr/>
        </p:nvPicPr>
        <p:blipFill rotWithShape="1">
          <a:blip r:embed="rId4"/>
          <a:srcRect t="13235" b="23922"/>
          <a:stretch/>
        </p:blipFill>
        <p:spPr>
          <a:xfrm>
            <a:off x="7066150" y="1522004"/>
            <a:ext cx="1869336" cy="2542421"/>
          </a:xfrm>
          <a:prstGeom prst="rect">
            <a:avLst/>
          </a:prstGeom>
        </p:spPr>
      </p:pic>
      <p:pic>
        <p:nvPicPr>
          <p:cNvPr id="8" name="图片 7" descr="图形用户界面, 文本, 应用程序, 聊天或短信&#10;&#10;描述已自动生成">
            <a:extLst>
              <a:ext uri="{FF2B5EF4-FFF2-40B4-BE49-F238E27FC236}">
                <a16:creationId xmlns:a16="http://schemas.microsoft.com/office/drawing/2014/main" id="{3F2535DC-9140-16F5-0CC2-B886C7574440}"/>
              </a:ext>
            </a:extLst>
          </p:cNvPr>
          <p:cNvPicPr>
            <a:picLocks noChangeAspect="1"/>
          </p:cNvPicPr>
          <p:nvPr/>
        </p:nvPicPr>
        <p:blipFill rotWithShape="1">
          <a:blip r:embed="rId5"/>
          <a:srcRect t="5051" b="32106"/>
          <a:stretch/>
        </p:blipFill>
        <p:spPr>
          <a:xfrm>
            <a:off x="8310581" y="4064424"/>
            <a:ext cx="1869336" cy="2542421"/>
          </a:xfrm>
          <a:prstGeom prst="rect">
            <a:avLst/>
          </a:prstGeom>
        </p:spPr>
      </p:pic>
      <p:sp>
        <p:nvSpPr>
          <p:cNvPr id="10" name="文本框 9">
            <a:extLst>
              <a:ext uri="{FF2B5EF4-FFF2-40B4-BE49-F238E27FC236}">
                <a16:creationId xmlns:a16="http://schemas.microsoft.com/office/drawing/2014/main" id="{7CE42A6A-25C6-328D-5C54-96E7E5328F8D}"/>
              </a:ext>
            </a:extLst>
          </p:cNvPr>
          <p:cNvSpPr txBox="1"/>
          <p:nvPr/>
        </p:nvSpPr>
        <p:spPr>
          <a:xfrm>
            <a:off x="555171" y="1888031"/>
            <a:ext cx="4376711" cy="4656980"/>
          </a:xfrm>
          <a:prstGeom prst="rect">
            <a:avLst/>
          </a:prstGeom>
          <a:noFill/>
        </p:spPr>
        <p:txBody>
          <a:bodyPr wrap="none" rtlCol="0">
            <a:spAutoFit/>
          </a:bodyPr>
          <a:lstStyle/>
          <a:p>
            <a:pPr>
              <a:lnSpc>
                <a:spcPct val="150000"/>
              </a:lnSpc>
            </a:pPr>
            <a:r>
              <a:rPr lang="en-GB" sz="2000" u="sng" dirty="0"/>
              <a:t>Contacts</a:t>
            </a:r>
          </a:p>
          <a:p>
            <a:pPr marL="285750" indent="-285750">
              <a:lnSpc>
                <a:spcPct val="150000"/>
              </a:lnSpc>
              <a:buFontTx/>
              <a:buChar char="-"/>
            </a:pPr>
            <a:r>
              <a:rPr lang="en-GB" sz="2000" dirty="0"/>
              <a:t>add/ delete</a:t>
            </a:r>
          </a:p>
          <a:p>
            <a:pPr marL="285750" indent="-285750">
              <a:lnSpc>
                <a:spcPct val="150000"/>
              </a:lnSpc>
              <a:buFontTx/>
              <a:buChar char="-"/>
            </a:pPr>
            <a:r>
              <a:rPr lang="en-GB" sz="2000" dirty="0"/>
              <a:t>modify details/ set as emergency</a:t>
            </a:r>
          </a:p>
          <a:p>
            <a:pPr>
              <a:lnSpc>
                <a:spcPct val="150000"/>
              </a:lnSpc>
            </a:pPr>
            <a:r>
              <a:rPr lang="en-GB" sz="2000" u="sng" dirty="0"/>
              <a:t>Main Button</a:t>
            </a:r>
          </a:p>
          <a:p>
            <a:pPr marL="285750" indent="-285750">
              <a:lnSpc>
                <a:spcPct val="150000"/>
              </a:lnSpc>
              <a:buFontTx/>
              <a:buChar char="-"/>
            </a:pPr>
            <a:r>
              <a:rPr lang="en-GB" sz="2000" dirty="0"/>
              <a:t>begin / stop audio recording</a:t>
            </a:r>
          </a:p>
          <a:p>
            <a:pPr marL="285750" indent="-285750">
              <a:lnSpc>
                <a:spcPct val="150000"/>
              </a:lnSpc>
              <a:buFontTx/>
              <a:buChar char="-"/>
            </a:pPr>
            <a:r>
              <a:rPr lang="en-GB" sz="2000" dirty="0"/>
              <a:t>send message</a:t>
            </a:r>
          </a:p>
          <a:p>
            <a:pPr>
              <a:lnSpc>
                <a:spcPct val="150000"/>
              </a:lnSpc>
            </a:pPr>
            <a:r>
              <a:rPr lang="en-GB" sz="2000" u="sng" dirty="0"/>
              <a:t>Check-In</a:t>
            </a:r>
          </a:p>
          <a:p>
            <a:pPr marL="285750" indent="-285750">
              <a:lnSpc>
                <a:spcPct val="150000"/>
              </a:lnSpc>
              <a:buFontTx/>
              <a:buChar char="-"/>
            </a:pPr>
            <a:r>
              <a:rPr lang="en-GB" sz="2000" dirty="0"/>
              <a:t>begin/ stop check-in timer</a:t>
            </a:r>
          </a:p>
          <a:p>
            <a:pPr marL="285750" indent="-285750">
              <a:lnSpc>
                <a:spcPct val="150000"/>
              </a:lnSpc>
              <a:buFontTx/>
              <a:buChar char="-"/>
            </a:pPr>
            <a:r>
              <a:rPr lang="en-GB" sz="2000" dirty="0"/>
              <a:t>begin/ stop audio recording</a:t>
            </a:r>
          </a:p>
          <a:p>
            <a:pPr marL="285750" indent="-285750">
              <a:lnSpc>
                <a:spcPct val="150000"/>
              </a:lnSpc>
              <a:buFontTx/>
              <a:buChar char="-"/>
            </a:pPr>
            <a:r>
              <a:rPr lang="en-GB" sz="2000" dirty="0"/>
              <a:t>send message</a:t>
            </a:r>
          </a:p>
        </p:txBody>
      </p:sp>
      <p:pic>
        <p:nvPicPr>
          <p:cNvPr id="9" name="图片 8">
            <a:extLst>
              <a:ext uri="{FF2B5EF4-FFF2-40B4-BE49-F238E27FC236}">
                <a16:creationId xmlns:a16="http://schemas.microsoft.com/office/drawing/2014/main" id="{5956581D-3BCD-71D0-57D0-621CB6CFEDF3}"/>
              </a:ext>
            </a:extLst>
          </p:cNvPr>
          <p:cNvPicPr>
            <a:picLocks noChangeAspect="1"/>
          </p:cNvPicPr>
          <p:nvPr/>
        </p:nvPicPr>
        <p:blipFill rotWithShape="1">
          <a:blip r:embed="rId6"/>
          <a:srcRect t="16685"/>
          <a:stretch/>
        </p:blipFill>
        <p:spPr>
          <a:xfrm>
            <a:off x="2740329" y="4387448"/>
            <a:ext cx="1123824" cy="312107"/>
          </a:xfrm>
          <a:prstGeom prst="rect">
            <a:avLst/>
          </a:prstGeom>
        </p:spPr>
      </p:pic>
      <p:pic>
        <p:nvPicPr>
          <p:cNvPr id="11" name="图片 10">
            <a:extLst>
              <a:ext uri="{FF2B5EF4-FFF2-40B4-BE49-F238E27FC236}">
                <a16:creationId xmlns:a16="http://schemas.microsoft.com/office/drawing/2014/main" id="{CFC37870-C9A2-C2D2-C777-3FD2264B6AAA}"/>
              </a:ext>
            </a:extLst>
          </p:cNvPr>
          <p:cNvPicPr>
            <a:picLocks noChangeAspect="1"/>
          </p:cNvPicPr>
          <p:nvPr/>
        </p:nvPicPr>
        <p:blipFill rotWithShape="1">
          <a:blip r:embed="rId6"/>
          <a:srcRect t="16685"/>
          <a:stretch/>
        </p:blipFill>
        <p:spPr>
          <a:xfrm>
            <a:off x="2740329" y="6187448"/>
            <a:ext cx="1123824" cy="312107"/>
          </a:xfrm>
          <a:prstGeom prst="rect">
            <a:avLst/>
          </a:prstGeom>
        </p:spPr>
      </p:pic>
      <p:pic>
        <p:nvPicPr>
          <p:cNvPr id="5" name="图片 4" descr="手机屏幕截图&#10;&#10;描述已自动生成">
            <a:extLst>
              <a:ext uri="{FF2B5EF4-FFF2-40B4-BE49-F238E27FC236}">
                <a16:creationId xmlns:a16="http://schemas.microsoft.com/office/drawing/2014/main" id="{B124A0E8-31A6-4D43-8EEC-EAC5E712DD3D}"/>
              </a:ext>
            </a:extLst>
          </p:cNvPr>
          <p:cNvPicPr>
            <a:picLocks noChangeAspect="1"/>
          </p:cNvPicPr>
          <p:nvPr/>
        </p:nvPicPr>
        <p:blipFill>
          <a:blip r:embed="rId7"/>
          <a:stretch>
            <a:fillRect/>
          </a:stretch>
        </p:blipFill>
        <p:spPr>
          <a:xfrm>
            <a:off x="4818259" y="1937112"/>
            <a:ext cx="2129242" cy="4607899"/>
          </a:xfrm>
          <a:prstGeom prst="rect">
            <a:avLst/>
          </a:prstGeom>
        </p:spPr>
      </p:pic>
    </p:spTree>
    <p:extLst>
      <p:ext uri="{BB962C8B-B14F-4D97-AF65-F5344CB8AC3E}">
        <p14:creationId xmlns:p14="http://schemas.microsoft.com/office/powerpoint/2010/main" val="2600370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D78A5-4698-F5D0-0B4B-CF2ADBE6D371}"/>
              </a:ext>
            </a:extLst>
          </p:cNvPr>
          <p:cNvSpPr>
            <a:spLocks noGrp="1"/>
          </p:cNvSpPr>
          <p:nvPr>
            <p:ph type="title"/>
          </p:nvPr>
        </p:nvSpPr>
        <p:spPr>
          <a:xfrm>
            <a:off x="555171" y="615840"/>
            <a:ext cx="11342914" cy="1325563"/>
          </a:xfrm>
        </p:spPr>
        <p:txBody>
          <a:bodyPr>
            <a:normAutofit/>
          </a:bodyPr>
          <a:lstStyle/>
          <a:p>
            <a:r>
              <a:rPr kumimoji="1" lang="en-GB" altLang="zh-CN" dirty="0"/>
              <a:t>Superpowers at Your Fingertips: </a:t>
            </a:r>
            <a:br>
              <a:rPr kumimoji="1" lang="en-GB" altLang="zh-CN" dirty="0"/>
            </a:br>
            <a:r>
              <a:rPr kumimoji="1" lang="en-GB" altLang="zh-CN" sz="3600" dirty="0"/>
              <a:t>Meet Guardian</a:t>
            </a:r>
            <a:endParaRPr kumimoji="1" lang="zh-CN" altLang="en-US" dirty="0"/>
          </a:p>
        </p:txBody>
      </p:sp>
      <p:sp>
        <p:nvSpPr>
          <p:cNvPr id="3" name="文本框 2">
            <a:extLst>
              <a:ext uri="{FF2B5EF4-FFF2-40B4-BE49-F238E27FC236}">
                <a16:creationId xmlns:a16="http://schemas.microsoft.com/office/drawing/2014/main" id="{07CA42A7-7E69-6D9C-1D76-5602F745AD06}"/>
              </a:ext>
            </a:extLst>
          </p:cNvPr>
          <p:cNvSpPr txBox="1"/>
          <p:nvPr/>
        </p:nvSpPr>
        <p:spPr>
          <a:xfrm>
            <a:off x="555171" y="2046844"/>
            <a:ext cx="6749027" cy="4195316"/>
          </a:xfrm>
          <a:prstGeom prst="rect">
            <a:avLst/>
          </a:prstGeom>
          <a:noFill/>
        </p:spPr>
        <p:txBody>
          <a:bodyPr wrap="none" rtlCol="0">
            <a:spAutoFit/>
          </a:bodyPr>
          <a:lstStyle/>
          <a:p>
            <a:pPr>
              <a:lnSpc>
                <a:spcPct val="150000"/>
              </a:lnSpc>
            </a:pPr>
            <a:r>
              <a:rPr lang="en-GB" sz="2000" dirty="0"/>
              <a:t>Unsafe Reports</a:t>
            </a:r>
          </a:p>
          <a:p>
            <a:pPr marL="285750" indent="-285750">
              <a:lnSpc>
                <a:spcPct val="150000"/>
              </a:lnSpc>
              <a:buFontTx/>
              <a:buChar char="-"/>
            </a:pPr>
            <a:r>
              <a:rPr lang="en-GB" sz="2000" dirty="0"/>
              <a:t>add new reports by choosing a location</a:t>
            </a:r>
          </a:p>
          <a:p>
            <a:pPr marL="285750" indent="-285750">
              <a:lnSpc>
                <a:spcPct val="150000"/>
              </a:lnSpc>
              <a:buFontTx/>
              <a:buChar char="-"/>
            </a:pPr>
            <a:r>
              <a:rPr lang="en-GB" sz="2000" dirty="0"/>
              <a:t>check details on Map</a:t>
            </a:r>
          </a:p>
          <a:p>
            <a:pPr marL="285750" indent="-285750">
              <a:lnSpc>
                <a:spcPct val="150000"/>
              </a:lnSpc>
              <a:buFontTx/>
              <a:buChar char="-"/>
            </a:pPr>
            <a:r>
              <a:rPr lang="en-GB" sz="2000" dirty="0"/>
              <a:t>delete the report</a:t>
            </a:r>
          </a:p>
          <a:p>
            <a:pPr>
              <a:lnSpc>
                <a:spcPct val="150000"/>
              </a:lnSpc>
            </a:pPr>
            <a:endParaRPr lang="en-GB" sz="2000" dirty="0"/>
          </a:p>
          <a:p>
            <a:pPr>
              <a:lnSpc>
                <a:spcPct val="150000"/>
              </a:lnSpc>
            </a:pPr>
            <a:r>
              <a:rPr lang="en-GB" sz="2000" dirty="0"/>
              <a:t>Missing Person Reports</a:t>
            </a:r>
          </a:p>
          <a:p>
            <a:pPr marL="285750" indent="-285750">
              <a:lnSpc>
                <a:spcPct val="150000"/>
              </a:lnSpc>
              <a:buFontTx/>
              <a:buChar char="-"/>
            </a:pPr>
            <a:r>
              <a:rPr lang="en-GB" sz="2000" dirty="0"/>
              <a:t>add new reports by location and essential information</a:t>
            </a:r>
          </a:p>
          <a:p>
            <a:pPr marL="285750" indent="-285750">
              <a:lnSpc>
                <a:spcPct val="150000"/>
              </a:lnSpc>
              <a:buFontTx/>
              <a:buChar char="-"/>
            </a:pPr>
            <a:r>
              <a:rPr lang="en-GB" sz="2000" dirty="0"/>
              <a:t>check details on Map</a:t>
            </a:r>
          </a:p>
          <a:p>
            <a:pPr marL="285750" indent="-285750">
              <a:lnSpc>
                <a:spcPct val="150000"/>
              </a:lnSpc>
              <a:buFontTx/>
              <a:buChar char="-"/>
            </a:pPr>
            <a:r>
              <a:rPr lang="en-GB" sz="2000" dirty="0"/>
              <a:t>delete the report</a:t>
            </a:r>
          </a:p>
        </p:txBody>
      </p:sp>
      <p:pic>
        <p:nvPicPr>
          <p:cNvPr id="5" name="图片 4" descr="图示, 地图&#10;&#10;描述已自动生成">
            <a:extLst>
              <a:ext uri="{FF2B5EF4-FFF2-40B4-BE49-F238E27FC236}">
                <a16:creationId xmlns:a16="http://schemas.microsoft.com/office/drawing/2014/main" id="{0005E75E-B154-0736-2AE4-08F94FC38A5B}"/>
              </a:ext>
            </a:extLst>
          </p:cNvPr>
          <p:cNvPicPr>
            <a:picLocks noChangeAspect="1"/>
          </p:cNvPicPr>
          <p:nvPr/>
        </p:nvPicPr>
        <p:blipFill rotWithShape="1">
          <a:blip r:embed="rId3"/>
          <a:srcRect l="8169" t="39747" r="7717" b="38711"/>
          <a:stretch/>
        </p:blipFill>
        <p:spPr>
          <a:xfrm>
            <a:off x="6599690" y="2178911"/>
            <a:ext cx="4511102" cy="2500177"/>
          </a:xfrm>
          <a:prstGeom prst="rect">
            <a:avLst/>
          </a:prstGeom>
        </p:spPr>
      </p:pic>
    </p:spTree>
    <p:extLst>
      <p:ext uri="{BB962C8B-B14F-4D97-AF65-F5344CB8AC3E}">
        <p14:creationId xmlns:p14="http://schemas.microsoft.com/office/powerpoint/2010/main" val="650906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3131-94A8-18CB-B2AA-E997999D28D2}"/>
              </a:ext>
            </a:extLst>
          </p:cNvPr>
          <p:cNvSpPr>
            <a:spLocks noGrp="1"/>
          </p:cNvSpPr>
          <p:nvPr>
            <p:ph type="title"/>
          </p:nvPr>
        </p:nvSpPr>
        <p:spPr/>
        <p:txBody>
          <a:bodyPr>
            <a:normAutofit/>
          </a:bodyPr>
          <a:lstStyle/>
          <a:p>
            <a:r>
              <a:rPr kumimoji="1" lang="en-GB" altLang="zh-CN" dirty="0"/>
              <a:t>Putting Guardian to the Test:</a:t>
            </a:r>
            <a:br>
              <a:rPr kumimoji="1" lang="en-GB" altLang="zh-CN" dirty="0"/>
            </a:br>
            <a:r>
              <a:rPr kumimoji="1" lang="en-GB" altLang="zh-CN" sz="3200" dirty="0"/>
              <a:t>Triumphs and Challenges</a:t>
            </a:r>
            <a:endParaRPr kumimoji="1" lang="zh-CN" altLang="en-US" dirty="0"/>
          </a:p>
        </p:txBody>
      </p:sp>
      <p:sp>
        <p:nvSpPr>
          <p:cNvPr id="3" name="内容占位符 2">
            <a:extLst>
              <a:ext uri="{FF2B5EF4-FFF2-40B4-BE49-F238E27FC236}">
                <a16:creationId xmlns:a16="http://schemas.microsoft.com/office/drawing/2014/main" id="{A8FFECA1-CE69-3029-5B6A-006B76ECB909}"/>
              </a:ext>
            </a:extLst>
          </p:cNvPr>
          <p:cNvSpPr>
            <a:spLocks noGrp="1"/>
          </p:cNvSpPr>
          <p:nvPr>
            <p:ph sz="half" idx="1"/>
          </p:nvPr>
        </p:nvSpPr>
        <p:spPr>
          <a:xfrm>
            <a:off x="609600" y="1883347"/>
            <a:ext cx="4405313" cy="5409564"/>
          </a:xfrm>
        </p:spPr>
        <p:txBody>
          <a:bodyPr>
            <a:noAutofit/>
          </a:bodyPr>
          <a:lstStyle/>
          <a:p>
            <a:pPr>
              <a:lnSpc>
                <a:spcPct val="150000"/>
              </a:lnSpc>
            </a:pPr>
            <a:r>
              <a:rPr lang="en-US" altLang="zh-CN" sz="1800" u="sng" dirty="0"/>
              <a:t>Unit Test</a:t>
            </a:r>
          </a:p>
          <a:p>
            <a:pPr marL="342900" indent="-342900">
              <a:lnSpc>
                <a:spcPct val="150000"/>
              </a:lnSpc>
              <a:buFontTx/>
              <a:buChar char="-"/>
            </a:pPr>
            <a:r>
              <a:rPr lang="en-US" altLang="zh-CN" sz="1800" dirty="0"/>
              <a:t>40 test cases</a:t>
            </a:r>
          </a:p>
          <a:p>
            <a:pPr marL="342900" indent="-342900">
              <a:lnSpc>
                <a:spcPct val="150000"/>
              </a:lnSpc>
              <a:buFontTx/>
              <a:buChar char="-"/>
            </a:pPr>
            <a:r>
              <a:rPr lang="en-US" altLang="zh-CN" sz="1800" dirty="0"/>
              <a:t>34% test coverage</a:t>
            </a:r>
          </a:p>
          <a:p>
            <a:pPr>
              <a:lnSpc>
                <a:spcPct val="150000"/>
              </a:lnSpc>
            </a:pPr>
            <a:r>
              <a:rPr lang="en-US" altLang="zh-CN" sz="1800" u="sng" dirty="0"/>
              <a:t>Usability Test</a:t>
            </a:r>
          </a:p>
          <a:p>
            <a:pPr marL="342900" indent="-342900">
              <a:lnSpc>
                <a:spcPct val="150000"/>
              </a:lnSpc>
              <a:buFontTx/>
              <a:buChar char="-"/>
            </a:pPr>
            <a:r>
              <a:rPr lang="en-US" altLang="zh-CN" sz="1800" dirty="0"/>
              <a:t>Beta test through the task list</a:t>
            </a:r>
          </a:p>
          <a:p>
            <a:pPr marL="342900" indent="-342900">
              <a:lnSpc>
                <a:spcPct val="150000"/>
              </a:lnSpc>
              <a:buFontTx/>
              <a:buChar char="-"/>
            </a:pPr>
            <a:r>
              <a:rPr lang="en-US" altLang="zh-CN" sz="1800" dirty="0"/>
              <a:t>5 SUS questionnaire, score 35/40</a:t>
            </a:r>
          </a:p>
          <a:p>
            <a:pPr marL="342900" indent="-342900">
              <a:lnSpc>
                <a:spcPct val="150000"/>
              </a:lnSpc>
              <a:buFontTx/>
              <a:buChar char="-"/>
            </a:pPr>
            <a:r>
              <a:rPr lang="en-US" altLang="zh-CN" sz="1800" dirty="0"/>
              <a:t>Some feedback:</a:t>
            </a:r>
          </a:p>
          <a:p>
            <a:pPr marL="571500" lvl="1" indent="-342900">
              <a:lnSpc>
                <a:spcPct val="100000"/>
              </a:lnSpc>
              <a:buFontTx/>
              <a:buChar char="-"/>
            </a:pPr>
            <a:r>
              <a:rPr lang="en-US" altLang="zh-CN" dirty="0"/>
              <a:t>No difference between the tester’s own report and others’ reports</a:t>
            </a:r>
          </a:p>
          <a:p>
            <a:pPr marL="571500" lvl="1" indent="-342900">
              <a:lnSpc>
                <a:spcPct val="100000"/>
              </a:lnSpc>
              <a:buFontTx/>
              <a:buChar char="-"/>
            </a:pPr>
            <a:r>
              <a:rPr lang="en-US" altLang="zh-CN" dirty="0"/>
              <a:t>Drag gesture for contacts list is hard to find</a:t>
            </a:r>
          </a:p>
        </p:txBody>
      </p:sp>
      <p:pic>
        <p:nvPicPr>
          <p:cNvPr id="9" name="图片 8">
            <a:extLst>
              <a:ext uri="{FF2B5EF4-FFF2-40B4-BE49-F238E27FC236}">
                <a16:creationId xmlns:a16="http://schemas.microsoft.com/office/drawing/2014/main" id="{2FD2D226-B0E0-1DF5-9086-0FEFF0441155}"/>
              </a:ext>
            </a:extLst>
          </p:cNvPr>
          <p:cNvPicPr>
            <a:picLocks noChangeAspect="1"/>
          </p:cNvPicPr>
          <p:nvPr/>
        </p:nvPicPr>
        <p:blipFill>
          <a:blip r:embed="rId3"/>
          <a:stretch>
            <a:fillRect/>
          </a:stretch>
        </p:blipFill>
        <p:spPr>
          <a:xfrm>
            <a:off x="5214938" y="1820452"/>
            <a:ext cx="6716730" cy="5037548"/>
          </a:xfrm>
          <a:prstGeom prst="rect">
            <a:avLst/>
          </a:prstGeom>
        </p:spPr>
      </p:pic>
    </p:spTree>
    <p:extLst>
      <p:ext uri="{BB962C8B-B14F-4D97-AF65-F5344CB8AC3E}">
        <p14:creationId xmlns:p14="http://schemas.microsoft.com/office/powerpoint/2010/main" val="2462272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B6B954F-2829-B9AA-F4D7-2CEA787F41BB}"/>
              </a:ext>
            </a:extLst>
          </p:cNvPr>
          <p:cNvSpPr>
            <a:spLocks noGrp="1"/>
          </p:cNvSpPr>
          <p:nvPr>
            <p:ph type="title"/>
          </p:nvPr>
        </p:nvSpPr>
        <p:spPr>
          <a:xfrm>
            <a:off x="609600" y="557784"/>
            <a:ext cx="10972800" cy="1446390"/>
          </a:xfrm>
        </p:spPr>
        <p:txBody>
          <a:bodyPr vert="horz" lIns="91440" tIns="45720" rIns="91440" bIns="45720" rtlCol="0" anchor="b">
            <a:normAutofit/>
          </a:bodyPr>
          <a:lstStyle/>
          <a:p>
            <a:r>
              <a:rPr kumimoji="1" lang="en-US" altLang="zh-CN" kern="1200" dirty="0">
                <a:solidFill>
                  <a:schemeClr val="tx1"/>
                </a:solidFill>
                <a:latin typeface="+mj-lt"/>
                <a:ea typeface="+mj-ea"/>
                <a:cs typeface="+mj-cs"/>
              </a:rPr>
              <a:t>What’s next?</a:t>
            </a:r>
          </a:p>
        </p:txBody>
      </p:sp>
      <p:grpSp>
        <p:nvGrpSpPr>
          <p:cNvPr id="32" name="组合 31">
            <a:extLst>
              <a:ext uri="{FF2B5EF4-FFF2-40B4-BE49-F238E27FC236}">
                <a16:creationId xmlns:a16="http://schemas.microsoft.com/office/drawing/2014/main" id="{6750F3A0-B15D-A58D-7DC8-96E5493A294B}"/>
              </a:ext>
            </a:extLst>
          </p:cNvPr>
          <p:cNvGrpSpPr/>
          <p:nvPr/>
        </p:nvGrpSpPr>
        <p:grpSpPr>
          <a:xfrm>
            <a:off x="901700" y="2923750"/>
            <a:ext cx="10172700" cy="3218287"/>
            <a:chOff x="622863" y="1990932"/>
            <a:chExt cx="10946275" cy="3987386"/>
          </a:xfrm>
        </p:grpSpPr>
        <p:sp>
          <p:nvSpPr>
            <p:cNvPr id="14" name="矩形 13" descr="用户">
              <a:extLst>
                <a:ext uri="{FF2B5EF4-FFF2-40B4-BE49-F238E27FC236}">
                  <a16:creationId xmlns:a16="http://schemas.microsoft.com/office/drawing/2014/main" id="{8FB62B03-4CDD-85B1-60CD-B90E07E39ABD}"/>
                </a:ext>
              </a:extLst>
            </p:cNvPr>
            <p:cNvSpPr/>
            <p:nvPr/>
          </p:nvSpPr>
          <p:spPr>
            <a:xfrm>
              <a:off x="622863" y="1990932"/>
              <a:ext cx="649892" cy="6498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任意形状 15">
              <a:extLst>
                <a:ext uri="{FF2B5EF4-FFF2-40B4-BE49-F238E27FC236}">
                  <a16:creationId xmlns:a16="http://schemas.microsoft.com/office/drawing/2014/main" id="{87159139-38B4-7B4A-BEEF-4510C41ECC87}"/>
                </a:ext>
              </a:extLst>
            </p:cNvPr>
            <p:cNvSpPr/>
            <p:nvPr/>
          </p:nvSpPr>
          <p:spPr>
            <a:xfrm>
              <a:off x="622863" y="2812349"/>
              <a:ext cx="1856836" cy="923517"/>
            </a:xfrm>
            <a:custGeom>
              <a:avLst/>
              <a:gdLst>
                <a:gd name="connsiteX0" fmla="*/ 0 w 1856836"/>
                <a:gd name="connsiteY0" fmla="*/ 0 h 923517"/>
                <a:gd name="connsiteX1" fmla="*/ 1856836 w 1856836"/>
                <a:gd name="connsiteY1" fmla="*/ 0 h 923517"/>
                <a:gd name="connsiteX2" fmla="*/ 1856836 w 1856836"/>
                <a:gd name="connsiteY2" fmla="*/ 923517 h 923517"/>
                <a:gd name="connsiteX3" fmla="*/ 0 w 1856836"/>
                <a:gd name="connsiteY3" fmla="*/ 923517 h 923517"/>
                <a:gd name="connsiteX4" fmla="*/ 0 w 1856836"/>
                <a:gd name="connsiteY4" fmla="*/ 0 h 92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923517">
                  <a:moveTo>
                    <a:pt x="0" y="0"/>
                  </a:moveTo>
                  <a:lnTo>
                    <a:pt x="1856836" y="0"/>
                  </a:lnTo>
                  <a:lnTo>
                    <a:pt x="1856836" y="923517"/>
                  </a:lnTo>
                  <a:lnTo>
                    <a:pt x="0" y="9235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defRPr b="1"/>
              </a:pPr>
              <a:r>
                <a:rPr kumimoji="1" lang="en-GB" sz="2000" b="1" kern="1200" dirty="0" err="1">
                  <a:solidFill>
                    <a:schemeClr val="tx1">
                      <a:hueOff val="0"/>
                      <a:satOff val="0"/>
                      <a:lumOff val="0"/>
                      <a:alphaOff val="0"/>
                    </a:schemeClr>
                  </a:solidFill>
                  <a:latin typeface="+mn-lt"/>
                  <a:ea typeface="+mn-ea"/>
                  <a:cs typeface="+mn-cs"/>
                </a:rPr>
                <a:t>Subscribable</a:t>
              </a:r>
              <a:r>
                <a:rPr kumimoji="1" lang="en-GB" sz="2000" b="1" kern="1200" dirty="0">
                  <a:solidFill>
                    <a:schemeClr val="tx1">
                      <a:hueOff val="0"/>
                      <a:satOff val="0"/>
                      <a:lumOff val="0"/>
                      <a:alphaOff val="0"/>
                    </a:schemeClr>
                  </a:solidFill>
                  <a:latin typeface="+mn-lt"/>
                  <a:ea typeface="+mn-ea"/>
                  <a:cs typeface="+mn-cs"/>
                </a:rPr>
                <a:t> premium version </a:t>
              </a:r>
              <a:endParaRPr lang="en-US" sz="2800" kern="1200" dirty="0"/>
            </a:p>
          </p:txBody>
        </p:sp>
        <p:sp>
          <p:nvSpPr>
            <p:cNvPr id="18" name="任意形状 17">
              <a:extLst>
                <a:ext uri="{FF2B5EF4-FFF2-40B4-BE49-F238E27FC236}">
                  <a16:creationId xmlns:a16="http://schemas.microsoft.com/office/drawing/2014/main" id="{5E6A389C-CBA4-DFF7-5EE5-F8B6EC325FF5}"/>
                </a:ext>
              </a:extLst>
            </p:cNvPr>
            <p:cNvSpPr/>
            <p:nvPr/>
          </p:nvSpPr>
          <p:spPr>
            <a:xfrm>
              <a:off x="622863" y="3815645"/>
              <a:ext cx="1856836" cy="2162673"/>
            </a:xfrm>
            <a:custGeom>
              <a:avLst/>
              <a:gdLst>
                <a:gd name="connsiteX0" fmla="*/ 0 w 1856836"/>
                <a:gd name="connsiteY0" fmla="*/ 0 h 2162673"/>
                <a:gd name="connsiteX1" fmla="*/ 1856836 w 1856836"/>
                <a:gd name="connsiteY1" fmla="*/ 0 h 2162673"/>
                <a:gd name="connsiteX2" fmla="*/ 1856836 w 1856836"/>
                <a:gd name="connsiteY2" fmla="*/ 2162673 h 2162673"/>
                <a:gd name="connsiteX3" fmla="*/ 0 w 1856836"/>
                <a:gd name="connsiteY3" fmla="*/ 2162673 h 2162673"/>
                <a:gd name="connsiteX4" fmla="*/ 0 w 1856836"/>
                <a:gd name="connsiteY4" fmla="*/ 0 h 216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2162673">
                  <a:moveTo>
                    <a:pt x="0" y="0"/>
                  </a:moveTo>
                  <a:lnTo>
                    <a:pt x="1856836" y="0"/>
                  </a:lnTo>
                  <a:lnTo>
                    <a:pt x="1856836" y="2162673"/>
                  </a:lnTo>
                  <a:lnTo>
                    <a:pt x="0" y="2162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pPr>
              <a:r>
                <a:rPr kumimoji="1" lang="en-GB" sz="2000" kern="1200">
                  <a:solidFill>
                    <a:schemeClr val="tx1">
                      <a:hueOff val="0"/>
                      <a:satOff val="0"/>
                      <a:lumOff val="0"/>
                      <a:alphaOff val="0"/>
                    </a:schemeClr>
                  </a:solidFill>
                  <a:latin typeface="+mn-lt"/>
                  <a:ea typeface="+mn-ea"/>
                  <a:cs typeface="+mn-cs"/>
                </a:rPr>
                <a:t>automatic message sending</a:t>
              </a:r>
              <a:endParaRPr lang="en-US" sz="2800" kern="1200"/>
            </a:p>
          </p:txBody>
        </p:sp>
        <p:sp>
          <p:nvSpPr>
            <p:cNvPr id="20" name="矩形 19" descr="足迹">
              <a:extLst>
                <a:ext uri="{FF2B5EF4-FFF2-40B4-BE49-F238E27FC236}">
                  <a16:creationId xmlns:a16="http://schemas.microsoft.com/office/drawing/2014/main" id="{9E06340F-11FE-C790-F393-B9F3FE905C54}"/>
                </a:ext>
              </a:extLst>
            </p:cNvPr>
            <p:cNvSpPr/>
            <p:nvPr/>
          </p:nvSpPr>
          <p:spPr>
            <a:xfrm>
              <a:off x="2804646" y="1990932"/>
              <a:ext cx="649892" cy="64989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21" name="任意形状 20">
              <a:extLst>
                <a:ext uri="{FF2B5EF4-FFF2-40B4-BE49-F238E27FC236}">
                  <a16:creationId xmlns:a16="http://schemas.microsoft.com/office/drawing/2014/main" id="{797CA1F6-8C2A-F37F-5393-3ACC9741E4FD}"/>
                </a:ext>
              </a:extLst>
            </p:cNvPr>
            <p:cNvSpPr/>
            <p:nvPr/>
          </p:nvSpPr>
          <p:spPr>
            <a:xfrm>
              <a:off x="2804646" y="2812349"/>
              <a:ext cx="1856836" cy="923517"/>
            </a:xfrm>
            <a:custGeom>
              <a:avLst/>
              <a:gdLst>
                <a:gd name="connsiteX0" fmla="*/ 0 w 1856836"/>
                <a:gd name="connsiteY0" fmla="*/ 0 h 923517"/>
                <a:gd name="connsiteX1" fmla="*/ 1856836 w 1856836"/>
                <a:gd name="connsiteY1" fmla="*/ 0 h 923517"/>
                <a:gd name="connsiteX2" fmla="*/ 1856836 w 1856836"/>
                <a:gd name="connsiteY2" fmla="*/ 923517 h 923517"/>
                <a:gd name="connsiteX3" fmla="*/ 0 w 1856836"/>
                <a:gd name="connsiteY3" fmla="*/ 923517 h 923517"/>
                <a:gd name="connsiteX4" fmla="*/ 0 w 1856836"/>
                <a:gd name="connsiteY4" fmla="*/ 0 h 92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923517">
                  <a:moveTo>
                    <a:pt x="0" y="0"/>
                  </a:moveTo>
                  <a:lnTo>
                    <a:pt x="1856836" y="0"/>
                  </a:lnTo>
                  <a:lnTo>
                    <a:pt x="1856836" y="923517"/>
                  </a:lnTo>
                  <a:lnTo>
                    <a:pt x="0" y="9235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defRPr b="1"/>
              </a:pPr>
              <a:r>
                <a:rPr kumimoji="1" lang="en-GB" sz="2000" b="1" kern="1200">
                  <a:solidFill>
                    <a:schemeClr val="tx1">
                      <a:hueOff val="0"/>
                      <a:satOff val="0"/>
                      <a:lumOff val="0"/>
                      <a:alphaOff val="0"/>
                    </a:schemeClr>
                  </a:solidFill>
                  <a:latin typeface="+mn-lt"/>
                  <a:ea typeface="+mn-ea"/>
                  <a:cs typeface="+mn-cs"/>
                </a:rPr>
                <a:t>In-app walk through user guidance</a:t>
              </a:r>
              <a:endParaRPr lang="en-US" sz="2800" kern="1200"/>
            </a:p>
          </p:txBody>
        </p:sp>
        <p:sp>
          <p:nvSpPr>
            <p:cNvPr id="22" name="矩形 21">
              <a:extLst>
                <a:ext uri="{FF2B5EF4-FFF2-40B4-BE49-F238E27FC236}">
                  <a16:creationId xmlns:a16="http://schemas.microsoft.com/office/drawing/2014/main" id="{41C33391-3268-E090-0522-03294FB4CC8E}"/>
                </a:ext>
              </a:extLst>
            </p:cNvPr>
            <p:cNvSpPr/>
            <p:nvPr/>
          </p:nvSpPr>
          <p:spPr>
            <a:xfrm>
              <a:off x="2804646" y="3815645"/>
              <a:ext cx="1856836" cy="216267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矩形 22" descr="医学">
              <a:extLst>
                <a:ext uri="{FF2B5EF4-FFF2-40B4-BE49-F238E27FC236}">
                  <a16:creationId xmlns:a16="http://schemas.microsoft.com/office/drawing/2014/main" id="{2B503C95-649F-5855-8F1A-487AF1B3CC03}"/>
                </a:ext>
              </a:extLst>
            </p:cNvPr>
            <p:cNvSpPr/>
            <p:nvPr/>
          </p:nvSpPr>
          <p:spPr>
            <a:xfrm>
              <a:off x="4961222" y="2002754"/>
              <a:ext cx="649892" cy="64989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4" name="任意形状 23">
              <a:extLst>
                <a:ext uri="{FF2B5EF4-FFF2-40B4-BE49-F238E27FC236}">
                  <a16:creationId xmlns:a16="http://schemas.microsoft.com/office/drawing/2014/main" id="{01E64842-0266-7CBD-D785-108652ACA587}"/>
                </a:ext>
              </a:extLst>
            </p:cNvPr>
            <p:cNvSpPr/>
            <p:nvPr/>
          </p:nvSpPr>
          <p:spPr>
            <a:xfrm>
              <a:off x="4986429" y="2812348"/>
              <a:ext cx="1856836" cy="923517"/>
            </a:xfrm>
            <a:custGeom>
              <a:avLst/>
              <a:gdLst>
                <a:gd name="connsiteX0" fmla="*/ 0 w 1856836"/>
                <a:gd name="connsiteY0" fmla="*/ 0 h 923517"/>
                <a:gd name="connsiteX1" fmla="*/ 1856836 w 1856836"/>
                <a:gd name="connsiteY1" fmla="*/ 0 h 923517"/>
                <a:gd name="connsiteX2" fmla="*/ 1856836 w 1856836"/>
                <a:gd name="connsiteY2" fmla="*/ 923517 h 923517"/>
                <a:gd name="connsiteX3" fmla="*/ 0 w 1856836"/>
                <a:gd name="connsiteY3" fmla="*/ 923517 h 923517"/>
                <a:gd name="connsiteX4" fmla="*/ 0 w 1856836"/>
                <a:gd name="connsiteY4" fmla="*/ 0 h 92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923517">
                  <a:moveTo>
                    <a:pt x="0" y="0"/>
                  </a:moveTo>
                  <a:lnTo>
                    <a:pt x="1856836" y="0"/>
                  </a:lnTo>
                  <a:lnTo>
                    <a:pt x="1856836" y="923517"/>
                  </a:lnTo>
                  <a:lnTo>
                    <a:pt x="0" y="9235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defRPr b="1"/>
              </a:pPr>
              <a:r>
                <a:rPr kumimoji="1" lang="en-GB" sz="2000" b="1" kern="1200">
                  <a:solidFill>
                    <a:schemeClr val="tx1">
                      <a:hueOff val="0"/>
                      <a:satOff val="0"/>
                      <a:lumOff val="0"/>
                      <a:alphaOff val="0"/>
                    </a:schemeClr>
                  </a:solidFill>
                  <a:latin typeface="+mn-lt"/>
                  <a:ea typeface="+mn-ea"/>
                  <a:cs typeface="+mn-cs"/>
                </a:rPr>
                <a:t>Customisable emergency message</a:t>
              </a:r>
              <a:endParaRPr lang="en-US" sz="2800" kern="1200"/>
            </a:p>
          </p:txBody>
        </p:sp>
        <p:sp>
          <p:nvSpPr>
            <p:cNvPr id="25" name="任意形状 24">
              <a:extLst>
                <a:ext uri="{FF2B5EF4-FFF2-40B4-BE49-F238E27FC236}">
                  <a16:creationId xmlns:a16="http://schemas.microsoft.com/office/drawing/2014/main" id="{9548234F-749C-E23B-A730-11CBF55FD90C}"/>
                </a:ext>
              </a:extLst>
            </p:cNvPr>
            <p:cNvSpPr/>
            <p:nvPr/>
          </p:nvSpPr>
          <p:spPr>
            <a:xfrm>
              <a:off x="4961222" y="3815645"/>
              <a:ext cx="2012792" cy="2162673"/>
            </a:xfrm>
            <a:custGeom>
              <a:avLst/>
              <a:gdLst>
                <a:gd name="connsiteX0" fmla="*/ 0 w 2012792"/>
                <a:gd name="connsiteY0" fmla="*/ 0 h 2162673"/>
                <a:gd name="connsiteX1" fmla="*/ 2012792 w 2012792"/>
                <a:gd name="connsiteY1" fmla="*/ 0 h 2162673"/>
                <a:gd name="connsiteX2" fmla="*/ 2012792 w 2012792"/>
                <a:gd name="connsiteY2" fmla="*/ 2162673 h 2162673"/>
                <a:gd name="connsiteX3" fmla="*/ 0 w 2012792"/>
                <a:gd name="connsiteY3" fmla="*/ 2162673 h 2162673"/>
                <a:gd name="connsiteX4" fmla="*/ 0 w 2012792"/>
                <a:gd name="connsiteY4" fmla="*/ 0 h 216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92" h="2162673">
                  <a:moveTo>
                    <a:pt x="0" y="0"/>
                  </a:moveTo>
                  <a:lnTo>
                    <a:pt x="2012792" y="0"/>
                  </a:lnTo>
                  <a:lnTo>
                    <a:pt x="2012792" y="2162673"/>
                  </a:lnTo>
                  <a:lnTo>
                    <a:pt x="0" y="2162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pPr>
              <a:r>
                <a:rPr kumimoji="1" lang="en-GB" sz="2000" kern="1200">
                  <a:solidFill>
                    <a:schemeClr val="tx1">
                      <a:hueOff val="0"/>
                      <a:satOff val="0"/>
                      <a:lumOff val="0"/>
                      <a:alphaOff val="0"/>
                    </a:schemeClr>
                  </a:solidFill>
                  <a:latin typeface="+mn-lt"/>
                  <a:ea typeface="+mn-ea"/>
                  <a:cs typeface="+mn-cs"/>
                </a:rPr>
                <a:t>Allow customising the content of the emergency message</a:t>
              </a:r>
              <a:endParaRPr lang="en-US" sz="2800" kern="1200"/>
            </a:p>
          </p:txBody>
        </p:sp>
        <p:sp>
          <p:nvSpPr>
            <p:cNvPr id="26" name="矩形 25" descr="Finger Print">
              <a:extLst>
                <a:ext uri="{FF2B5EF4-FFF2-40B4-BE49-F238E27FC236}">
                  <a16:creationId xmlns:a16="http://schemas.microsoft.com/office/drawing/2014/main" id="{E123D402-D307-BC38-EB41-6E2B903B0D46}"/>
                </a:ext>
              </a:extLst>
            </p:cNvPr>
            <p:cNvSpPr/>
            <p:nvPr/>
          </p:nvSpPr>
          <p:spPr>
            <a:xfrm>
              <a:off x="7427343" y="1990932"/>
              <a:ext cx="649892" cy="649892"/>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27" name="任意形状 26">
              <a:extLst>
                <a:ext uri="{FF2B5EF4-FFF2-40B4-BE49-F238E27FC236}">
                  <a16:creationId xmlns:a16="http://schemas.microsoft.com/office/drawing/2014/main" id="{453463A9-97BF-083F-5705-9815F1469A6D}"/>
                </a:ext>
              </a:extLst>
            </p:cNvPr>
            <p:cNvSpPr/>
            <p:nvPr/>
          </p:nvSpPr>
          <p:spPr>
            <a:xfrm>
              <a:off x="7324168" y="2812349"/>
              <a:ext cx="2063187" cy="923517"/>
            </a:xfrm>
            <a:custGeom>
              <a:avLst/>
              <a:gdLst>
                <a:gd name="connsiteX0" fmla="*/ 0 w 2063187"/>
                <a:gd name="connsiteY0" fmla="*/ 0 h 923517"/>
                <a:gd name="connsiteX1" fmla="*/ 2063187 w 2063187"/>
                <a:gd name="connsiteY1" fmla="*/ 0 h 923517"/>
                <a:gd name="connsiteX2" fmla="*/ 2063187 w 2063187"/>
                <a:gd name="connsiteY2" fmla="*/ 923517 h 923517"/>
                <a:gd name="connsiteX3" fmla="*/ 0 w 2063187"/>
                <a:gd name="connsiteY3" fmla="*/ 923517 h 923517"/>
                <a:gd name="connsiteX4" fmla="*/ 0 w 2063187"/>
                <a:gd name="connsiteY4" fmla="*/ 0 h 92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187" h="923517">
                  <a:moveTo>
                    <a:pt x="0" y="0"/>
                  </a:moveTo>
                  <a:lnTo>
                    <a:pt x="2063187" y="0"/>
                  </a:lnTo>
                  <a:lnTo>
                    <a:pt x="2063187" y="923517"/>
                  </a:lnTo>
                  <a:lnTo>
                    <a:pt x="0" y="9235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defRPr b="1"/>
              </a:pPr>
              <a:r>
                <a:rPr kumimoji="1" lang="en-GB" sz="2000" b="1" kern="1200">
                  <a:solidFill>
                    <a:schemeClr val="tx1">
                      <a:hueOff val="0"/>
                      <a:satOff val="0"/>
                      <a:lumOff val="0"/>
                      <a:alphaOff val="0"/>
                    </a:schemeClr>
                  </a:solidFill>
                  <a:latin typeface="+mn-lt"/>
                  <a:ea typeface="+mn-ea"/>
                  <a:cs typeface="+mn-cs"/>
                </a:rPr>
                <a:t>Biometric authentication</a:t>
              </a:r>
              <a:endParaRPr lang="en-US" sz="2800" kern="1200"/>
            </a:p>
          </p:txBody>
        </p:sp>
        <p:sp>
          <p:nvSpPr>
            <p:cNvPr id="28" name="任意形状 27">
              <a:extLst>
                <a:ext uri="{FF2B5EF4-FFF2-40B4-BE49-F238E27FC236}">
                  <a16:creationId xmlns:a16="http://schemas.microsoft.com/office/drawing/2014/main" id="{6074AF7C-9E89-ECB4-5339-AB45FFD045DF}"/>
                </a:ext>
              </a:extLst>
            </p:cNvPr>
            <p:cNvSpPr/>
            <p:nvPr/>
          </p:nvSpPr>
          <p:spPr>
            <a:xfrm>
              <a:off x="7327900" y="3815645"/>
              <a:ext cx="2055722" cy="2162673"/>
            </a:xfrm>
            <a:custGeom>
              <a:avLst/>
              <a:gdLst>
                <a:gd name="connsiteX0" fmla="*/ 0 w 2055722"/>
                <a:gd name="connsiteY0" fmla="*/ 0 h 2162673"/>
                <a:gd name="connsiteX1" fmla="*/ 2055722 w 2055722"/>
                <a:gd name="connsiteY1" fmla="*/ 0 h 2162673"/>
                <a:gd name="connsiteX2" fmla="*/ 2055722 w 2055722"/>
                <a:gd name="connsiteY2" fmla="*/ 2162673 h 2162673"/>
                <a:gd name="connsiteX3" fmla="*/ 0 w 2055722"/>
                <a:gd name="connsiteY3" fmla="*/ 2162673 h 2162673"/>
                <a:gd name="connsiteX4" fmla="*/ 0 w 2055722"/>
                <a:gd name="connsiteY4" fmla="*/ 0 h 216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5722" h="2162673">
                  <a:moveTo>
                    <a:pt x="0" y="0"/>
                  </a:moveTo>
                  <a:lnTo>
                    <a:pt x="2055722" y="0"/>
                  </a:lnTo>
                  <a:lnTo>
                    <a:pt x="2055722" y="2162673"/>
                  </a:lnTo>
                  <a:lnTo>
                    <a:pt x="0" y="2162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pPr>
              <a:r>
                <a:rPr kumimoji="1" lang="en-GB" sz="2000" kern="1200">
                  <a:solidFill>
                    <a:schemeClr val="tx1">
                      <a:hueOff val="0"/>
                      <a:satOff val="0"/>
                      <a:lumOff val="0"/>
                      <a:alphaOff val="0"/>
                    </a:schemeClr>
                  </a:solidFill>
                  <a:latin typeface="+mn-lt"/>
                  <a:ea typeface="+mn-ea"/>
                  <a:cs typeface="+mn-cs"/>
                </a:rPr>
                <a:t>e.g., fingerprint or face recognition as an alternative to PIN entry</a:t>
              </a:r>
              <a:endParaRPr lang="en-US" sz="2800" kern="1200"/>
            </a:p>
          </p:txBody>
        </p:sp>
        <p:sp>
          <p:nvSpPr>
            <p:cNvPr id="29" name="矩形 28" descr="聊天">
              <a:extLst>
                <a:ext uri="{FF2B5EF4-FFF2-40B4-BE49-F238E27FC236}">
                  <a16:creationId xmlns:a16="http://schemas.microsoft.com/office/drawing/2014/main" id="{EDB4F2EE-312F-96E5-90D0-396B852093F0}"/>
                </a:ext>
              </a:extLst>
            </p:cNvPr>
            <p:cNvSpPr/>
            <p:nvPr/>
          </p:nvSpPr>
          <p:spPr>
            <a:xfrm>
              <a:off x="9712302" y="1990932"/>
              <a:ext cx="649892" cy="649892"/>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30" name="任意形状 29">
              <a:extLst>
                <a:ext uri="{FF2B5EF4-FFF2-40B4-BE49-F238E27FC236}">
                  <a16:creationId xmlns:a16="http://schemas.microsoft.com/office/drawing/2014/main" id="{A694E7E6-F220-65F3-7A02-44DB2159CF81}"/>
                </a:ext>
              </a:extLst>
            </p:cNvPr>
            <p:cNvSpPr/>
            <p:nvPr/>
          </p:nvSpPr>
          <p:spPr>
            <a:xfrm>
              <a:off x="9712302" y="2812349"/>
              <a:ext cx="1856836" cy="923517"/>
            </a:xfrm>
            <a:custGeom>
              <a:avLst/>
              <a:gdLst>
                <a:gd name="connsiteX0" fmla="*/ 0 w 1856836"/>
                <a:gd name="connsiteY0" fmla="*/ 0 h 923517"/>
                <a:gd name="connsiteX1" fmla="*/ 1856836 w 1856836"/>
                <a:gd name="connsiteY1" fmla="*/ 0 h 923517"/>
                <a:gd name="connsiteX2" fmla="*/ 1856836 w 1856836"/>
                <a:gd name="connsiteY2" fmla="*/ 923517 h 923517"/>
                <a:gd name="connsiteX3" fmla="*/ 0 w 1856836"/>
                <a:gd name="connsiteY3" fmla="*/ 923517 h 923517"/>
                <a:gd name="connsiteX4" fmla="*/ 0 w 1856836"/>
                <a:gd name="connsiteY4" fmla="*/ 0 h 92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923517">
                  <a:moveTo>
                    <a:pt x="0" y="0"/>
                  </a:moveTo>
                  <a:lnTo>
                    <a:pt x="1856836" y="0"/>
                  </a:lnTo>
                  <a:lnTo>
                    <a:pt x="1856836" y="923517"/>
                  </a:lnTo>
                  <a:lnTo>
                    <a:pt x="0" y="9235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defRPr b="1"/>
              </a:pPr>
              <a:r>
                <a:rPr kumimoji="1" lang="en-GB" sz="2000" b="1" kern="1200">
                  <a:solidFill>
                    <a:schemeClr val="tx1">
                      <a:hueOff val="0"/>
                      <a:satOff val="0"/>
                      <a:lumOff val="0"/>
                      <a:alphaOff val="0"/>
                    </a:schemeClr>
                  </a:solidFill>
                  <a:latin typeface="+mn-lt"/>
                  <a:ea typeface="+mn-ea"/>
                  <a:cs typeface="+mn-cs"/>
                </a:rPr>
                <a:t>Localisation</a:t>
              </a:r>
              <a:endParaRPr lang="en-US" sz="2800" kern="1200"/>
            </a:p>
          </p:txBody>
        </p:sp>
        <p:sp>
          <p:nvSpPr>
            <p:cNvPr id="31" name="任意形状 30">
              <a:extLst>
                <a:ext uri="{FF2B5EF4-FFF2-40B4-BE49-F238E27FC236}">
                  <a16:creationId xmlns:a16="http://schemas.microsoft.com/office/drawing/2014/main" id="{912ED8CD-A7FF-4264-24E7-F9ED5D46397C}"/>
                </a:ext>
              </a:extLst>
            </p:cNvPr>
            <p:cNvSpPr/>
            <p:nvPr/>
          </p:nvSpPr>
          <p:spPr>
            <a:xfrm>
              <a:off x="9712302" y="3815645"/>
              <a:ext cx="1856836" cy="2162673"/>
            </a:xfrm>
            <a:custGeom>
              <a:avLst/>
              <a:gdLst>
                <a:gd name="connsiteX0" fmla="*/ 0 w 1856836"/>
                <a:gd name="connsiteY0" fmla="*/ 0 h 2162673"/>
                <a:gd name="connsiteX1" fmla="*/ 1856836 w 1856836"/>
                <a:gd name="connsiteY1" fmla="*/ 0 h 2162673"/>
                <a:gd name="connsiteX2" fmla="*/ 1856836 w 1856836"/>
                <a:gd name="connsiteY2" fmla="*/ 2162673 h 2162673"/>
                <a:gd name="connsiteX3" fmla="*/ 0 w 1856836"/>
                <a:gd name="connsiteY3" fmla="*/ 2162673 h 2162673"/>
                <a:gd name="connsiteX4" fmla="*/ 0 w 1856836"/>
                <a:gd name="connsiteY4" fmla="*/ 0 h 216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836" h="2162673">
                  <a:moveTo>
                    <a:pt x="0" y="0"/>
                  </a:moveTo>
                  <a:lnTo>
                    <a:pt x="1856836" y="0"/>
                  </a:lnTo>
                  <a:lnTo>
                    <a:pt x="1856836" y="2162673"/>
                  </a:lnTo>
                  <a:lnTo>
                    <a:pt x="0" y="21626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2320">
                <a:lnSpc>
                  <a:spcPct val="90000"/>
                </a:lnSpc>
                <a:spcBef>
                  <a:spcPct val="0"/>
                </a:spcBef>
                <a:spcAft>
                  <a:spcPct val="35000"/>
                </a:spcAft>
              </a:pPr>
              <a:r>
                <a:rPr kumimoji="1" lang="en-GB" sz="2000" kern="1200">
                  <a:solidFill>
                    <a:schemeClr val="tx1">
                      <a:hueOff val="0"/>
                      <a:satOff val="0"/>
                      <a:lumOff val="0"/>
                      <a:alphaOff val="0"/>
                    </a:schemeClr>
                  </a:solidFill>
                  <a:latin typeface="+mn-lt"/>
                  <a:ea typeface="+mn-ea"/>
                  <a:cs typeface="+mn-cs"/>
                </a:rPr>
                <a:t>Support multiple languages and region-specific messaging services</a:t>
              </a:r>
              <a:endParaRPr lang="en-US" sz="2800" kern="1200"/>
            </a:p>
          </p:txBody>
        </p:sp>
      </p:grpSp>
    </p:spTree>
    <p:extLst>
      <p:ext uri="{BB962C8B-B14F-4D97-AF65-F5344CB8AC3E}">
        <p14:creationId xmlns:p14="http://schemas.microsoft.com/office/powerpoint/2010/main" val="26004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0C3067-96B6-4B6D-B19C-96CF9E8D0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963A3F1E-DAB2-44D6-A058-53BD55859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44"/>
            <a:ext cx="7771503" cy="6656457"/>
          </a:xfrm>
          <a:custGeom>
            <a:avLst/>
            <a:gdLst>
              <a:gd name="connsiteX0" fmla="*/ 4751102 w 7771503"/>
              <a:gd name="connsiteY0" fmla="*/ 5738009 h 6656457"/>
              <a:gd name="connsiteX1" fmla="*/ 5054006 w 7771503"/>
              <a:gd name="connsiteY1" fmla="*/ 6040913 h 6656457"/>
              <a:gd name="connsiteX2" fmla="*/ 4751102 w 7771503"/>
              <a:gd name="connsiteY2" fmla="*/ 6343817 h 6656457"/>
              <a:gd name="connsiteX3" fmla="*/ 4448198 w 7771503"/>
              <a:gd name="connsiteY3" fmla="*/ 6040913 h 6656457"/>
              <a:gd name="connsiteX4" fmla="*/ 4751102 w 7771503"/>
              <a:gd name="connsiteY4" fmla="*/ 5738009 h 6656457"/>
              <a:gd name="connsiteX5" fmla="*/ 7241117 w 7771503"/>
              <a:gd name="connsiteY5" fmla="*/ 2776144 h 6656457"/>
              <a:gd name="connsiteX6" fmla="*/ 7632269 w 7771503"/>
              <a:gd name="connsiteY6" fmla="*/ 3167296 h 6656457"/>
              <a:gd name="connsiteX7" fmla="*/ 7241117 w 7771503"/>
              <a:gd name="connsiteY7" fmla="*/ 3558448 h 6656457"/>
              <a:gd name="connsiteX8" fmla="*/ 6849966 w 7771503"/>
              <a:gd name="connsiteY8" fmla="*/ 3167296 h 6656457"/>
              <a:gd name="connsiteX9" fmla="*/ 7241117 w 7771503"/>
              <a:gd name="connsiteY9" fmla="*/ 2776144 h 6656457"/>
              <a:gd name="connsiteX10" fmla="*/ 7542337 w 7771503"/>
              <a:gd name="connsiteY10" fmla="*/ 2198162 h 6656457"/>
              <a:gd name="connsiteX11" fmla="*/ 7771503 w 7771503"/>
              <a:gd name="connsiteY11" fmla="*/ 2427328 h 6656457"/>
              <a:gd name="connsiteX12" fmla="*/ 7542337 w 7771503"/>
              <a:gd name="connsiteY12" fmla="*/ 2656494 h 6656457"/>
              <a:gd name="connsiteX13" fmla="*/ 7313171 w 7771503"/>
              <a:gd name="connsiteY13" fmla="*/ 2427328 h 6656457"/>
              <a:gd name="connsiteX14" fmla="*/ 7542337 w 7771503"/>
              <a:gd name="connsiteY14" fmla="*/ 2198162 h 6656457"/>
              <a:gd name="connsiteX15" fmla="*/ 0 w 7771503"/>
              <a:gd name="connsiteY15" fmla="*/ 1412395 h 6656457"/>
              <a:gd name="connsiteX16" fmla="*/ 23085 w 7771503"/>
              <a:gd name="connsiteY16" fmla="*/ 1431442 h 6656457"/>
              <a:gd name="connsiteX17" fmla="*/ 137651 w 7771503"/>
              <a:gd name="connsiteY17" fmla="*/ 1708029 h 6656457"/>
              <a:gd name="connsiteX18" fmla="*/ 23085 w 7771503"/>
              <a:gd name="connsiteY18" fmla="*/ 1984615 h 6656457"/>
              <a:gd name="connsiteX19" fmla="*/ 0 w 7771503"/>
              <a:gd name="connsiteY19" fmla="*/ 2003662 h 6656457"/>
              <a:gd name="connsiteX20" fmla="*/ 5830854 w 7771503"/>
              <a:gd name="connsiteY20" fmla="*/ 1313 h 6656457"/>
              <a:gd name="connsiteX21" fmla="*/ 6718454 w 7771503"/>
              <a:gd name="connsiteY21" fmla="*/ 178565 h 6656457"/>
              <a:gd name="connsiteX22" fmla="*/ 7157096 w 7771503"/>
              <a:gd name="connsiteY22" fmla="*/ 2241640 h 6656457"/>
              <a:gd name="connsiteX23" fmla="*/ 6672474 w 7771503"/>
              <a:gd name="connsiteY23" fmla="*/ 2839025 h 6656457"/>
              <a:gd name="connsiteX24" fmla="*/ 6648833 w 7771503"/>
              <a:gd name="connsiteY24" fmla="*/ 3462179 h 6656457"/>
              <a:gd name="connsiteX25" fmla="*/ 7069864 w 7771503"/>
              <a:gd name="connsiteY25" fmla="*/ 4149634 h 6656457"/>
              <a:gd name="connsiteX26" fmla="*/ 6685240 w 7771503"/>
              <a:gd name="connsiteY26" fmla="*/ 5298071 h 6656457"/>
              <a:gd name="connsiteX27" fmla="*/ 5365056 w 7771503"/>
              <a:gd name="connsiteY27" fmla="*/ 5503741 h 6656457"/>
              <a:gd name="connsiteX28" fmla="*/ 4204326 w 7771503"/>
              <a:gd name="connsiteY28" fmla="*/ 5673239 h 6656457"/>
              <a:gd name="connsiteX29" fmla="*/ 3527155 w 7771503"/>
              <a:gd name="connsiteY29" fmla="*/ 6437525 h 6656457"/>
              <a:gd name="connsiteX30" fmla="*/ 3352239 w 7771503"/>
              <a:gd name="connsiteY30" fmla="*/ 6656457 h 6656457"/>
              <a:gd name="connsiteX31" fmla="*/ 1803246 w 7771503"/>
              <a:gd name="connsiteY31" fmla="*/ 6656457 h 6656457"/>
              <a:gd name="connsiteX32" fmla="*/ 1760204 w 7771503"/>
              <a:gd name="connsiteY32" fmla="*/ 6533563 h 6656457"/>
              <a:gd name="connsiteX33" fmla="*/ 1704146 w 7771503"/>
              <a:gd name="connsiteY33" fmla="*/ 6273580 h 6656457"/>
              <a:gd name="connsiteX34" fmla="*/ 712563 w 7771503"/>
              <a:gd name="connsiteY34" fmla="*/ 5729858 h 6656457"/>
              <a:gd name="connsiteX35" fmla="*/ 124360 w 7771503"/>
              <a:gd name="connsiteY35" fmla="*/ 5821137 h 6656457"/>
              <a:gd name="connsiteX36" fmla="*/ 0 w 7771503"/>
              <a:gd name="connsiteY36" fmla="*/ 5815660 h 6656457"/>
              <a:gd name="connsiteX37" fmla="*/ 0 w 7771503"/>
              <a:gd name="connsiteY37" fmla="*/ 2598828 h 6656457"/>
              <a:gd name="connsiteX38" fmla="*/ 55102 w 7771503"/>
              <a:gd name="connsiteY38" fmla="*/ 2586627 h 6656457"/>
              <a:gd name="connsiteX39" fmla="*/ 253352 w 7771503"/>
              <a:gd name="connsiteY39" fmla="*/ 2530759 h 6656457"/>
              <a:gd name="connsiteX40" fmla="*/ 700388 w 7771503"/>
              <a:gd name="connsiteY40" fmla="*/ 2004530 h 6656457"/>
              <a:gd name="connsiteX41" fmla="*/ 1886648 w 7771503"/>
              <a:gd name="connsiteY41" fmla="*/ 1280314 h 6656457"/>
              <a:gd name="connsiteX42" fmla="*/ 2474460 w 7771503"/>
              <a:gd name="connsiteY42" fmla="*/ 1527470 h 6656457"/>
              <a:gd name="connsiteX43" fmla="*/ 3760720 w 7771503"/>
              <a:gd name="connsiteY43" fmla="*/ 1326530 h 6656457"/>
              <a:gd name="connsiteX44" fmla="*/ 4493564 w 7771503"/>
              <a:gd name="connsiteY44" fmla="*/ 575129 h 6656457"/>
              <a:gd name="connsiteX45" fmla="*/ 5830854 w 7771503"/>
              <a:gd name="connsiteY45" fmla="*/ 1313 h 665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1503" h="6656457">
                <a:moveTo>
                  <a:pt x="4751102" y="5738009"/>
                </a:moveTo>
                <a:cubicBezTo>
                  <a:pt x="4918391" y="5738009"/>
                  <a:pt x="5054006" y="5873624"/>
                  <a:pt x="5054006" y="6040913"/>
                </a:cubicBezTo>
                <a:cubicBezTo>
                  <a:pt x="5054006" y="6208202"/>
                  <a:pt x="4918391" y="6343817"/>
                  <a:pt x="4751102" y="6343817"/>
                </a:cubicBezTo>
                <a:cubicBezTo>
                  <a:pt x="4583812" y="6343817"/>
                  <a:pt x="4448198" y="6208202"/>
                  <a:pt x="4448198" y="6040913"/>
                </a:cubicBezTo>
                <a:cubicBezTo>
                  <a:pt x="4448198" y="5873624"/>
                  <a:pt x="4583812" y="5738009"/>
                  <a:pt x="4751102" y="5738009"/>
                </a:cubicBezTo>
                <a:close/>
                <a:moveTo>
                  <a:pt x="7241117" y="2776144"/>
                </a:moveTo>
                <a:cubicBezTo>
                  <a:pt x="7457144" y="2776144"/>
                  <a:pt x="7632269" y="2951270"/>
                  <a:pt x="7632269" y="3167296"/>
                </a:cubicBezTo>
                <a:cubicBezTo>
                  <a:pt x="7632269" y="3383323"/>
                  <a:pt x="7457144" y="3558448"/>
                  <a:pt x="7241117" y="3558448"/>
                </a:cubicBezTo>
                <a:cubicBezTo>
                  <a:pt x="7025091" y="3558448"/>
                  <a:pt x="6849966" y="3383323"/>
                  <a:pt x="6849966" y="3167296"/>
                </a:cubicBezTo>
                <a:cubicBezTo>
                  <a:pt x="6849966" y="2951270"/>
                  <a:pt x="7025091" y="2776144"/>
                  <a:pt x="7241117" y="2776144"/>
                </a:cubicBezTo>
                <a:close/>
                <a:moveTo>
                  <a:pt x="7542337" y="2198162"/>
                </a:moveTo>
                <a:cubicBezTo>
                  <a:pt x="7668902" y="2198162"/>
                  <a:pt x="7771503" y="2300763"/>
                  <a:pt x="7771503" y="2427328"/>
                </a:cubicBezTo>
                <a:cubicBezTo>
                  <a:pt x="7771503" y="2553893"/>
                  <a:pt x="7668902" y="2656494"/>
                  <a:pt x="7542337" y="2656494"/>
                </a:cubicBezTo>
                <a:cubicBezTo>
                  <a:pt x="7415772" y="2656494"/>
                  <a:pt x="7313171" y="2553893"/>
                  <a:pt x="7313171" y="2427328"/>
                </a:cubicBezTo>
                <a:cubicBezTo>
                  <a:pt x="7313171" y="2300763"/>
                  <a:pt x="7415772" y="2198162"/>
                  <a:pt x="7542337" y="2198162"/>
                </a:cubicBezTo>
                <a:close/>
                <a:moveTo>
                  <a:pt x="0" y="1412395"/>
                </a:moveTo>
                <a:lnTo>
                  <a:pt x="23085" y="1431442"/>
                </a:lnTo>
                <a:cubicBezTo>
                  <a:pt x="93870" y="1502227"/>
                  <a:pt x="137651" y="1600015"/>
                  <a:pt x="137651" y="1708029"/>
                </a:cubicBezTo>
                <a:cubicBezTo>
                  <a:pt x="137651" y="1816042"/>
                  <a:pt x="93870" y="1913831"/>
                  <a:pt x="23085" y="1984615"/>
                </a:cubicBezTo>
                <a:lnTo>
                  <a:pt x="0" y="2003662"/>
                </a:lnTo>
                <a:close/>
                <a:moveTo>
                  <a:pt x="5830854" y="1313"/>
                </a:moveTo>
                <a:cubicBezTo>
                  <a:pt x="6117154" y="-9539"/>
                  <a:pt x="6413674" y="46698"/>
                  <a:pt x="6718454" y="178565"/>
                </a:cubicBezTo>
                <a:cubicBezTo>
                  <a:pt x="7365956" y="459056"/>
                  <a:pt x="7905424" y="1428183"/>
                  <a:pt x="7157096" y="2241640"/>
                </a:cubicBezTo>
                <a:cubicBezTo>
                  <a:pt x="6983814" y="2430052"/>
                  <a:pt x="6828499" y="2635484"/>
                  <a:pt x="6672474" y="2839025"/>
                </a:cubicBezTo>
                <a:cubicBezTo>
                  <a:pt x="6524960" y="3031574"/>
                  <a:pt x="6520823" y="3253792"/>
                  <a:pt x="6648833" y="3462179"/>
                </a:cubicBezTo>
                <a:cubicBezTo>
                  <a:pt x="6789965" y="3691133"/>
                  <a:pt x="6954146" y="3908740"/>
                  <a:pt x="7069864" y="4149634"/>
                </a:cubicBezTo>
                <a:cubicBezTo>
                  <a:pt x="7276243" y="4579175"/>
                  <a:pt x="7193028" y="5002333"/>
                  <a:pt x="6685240" y="5298071"/>
                </a:cubicBezTo>
                <a:cubicBezTo>
                  <a:pt x="6268819" y="5540619"/>
                  <a:pt x="5826276" y="5550076"/>
                  <a:pt x="5365056" y="5503741"/>
                </a:cubicBezTo>
                <a:cubicBezTo>
                  <a:pt x="4966248" y="5463788"/>
                  <a:pt x="4536944" y="5432820"/>
                  <a:pt x="4204326" y="5673239"/>
                </a:cubicBezTo>
                <a:cubicBezTo>
                  <a:pt x="3935184" y="5868034"/>
                  <a:pt x="3748072" y="6177011"/>
                  <a:pt x="3527155" y="6437525"/>
                </a:cubicBezTo>
                <a:lnTo>
                  <a:pt x="3352239" y="6656457"/>
                </a:lnTo>
                <a:lnTo>
                  <a:pt x="1803246" y="6656457"/>
                </a:lnTo>
                <a:lnTo>
                  <a:pt x="1760204" y="6533563"/>
                </a:lnTo>
                <a:cubicBezTo>
                  <a:pt x="1735529" y="6448192"/>
                  <a:pt x="1718685" y="6359158"/>
                  <a:pt x="1704146" y="6273580"/>
                </a:cubicBezTo>
                <a:cubicBezTo>
                  <a:pt x="1618570" y="5772765"/>
                  <a:pt x="1094114" y="5619577"/>
                  <a:pt x="712563" y="5729858"/>
                </a:cubicBezTo>
                <a:cubicBezTo>
                  <a:pt x="504589" y="5790473"/>
                  <a:pt x="308175" y="5819821"/>
                  <a:pt x="124360" y="5821137"/>
                </a:cubicBezTo>
                <a:lnTo>
                  <a:pt x="0" y="5815660"/>
                </a:lnTo>
                <a:lnTo>
                  <a:pt x="0" y="2598828"/>
                </a:lnTo>
                <a:lnTo>
                  <a:pt x="55102" y="2586627"/>
                </a:lnTo>
                <a:cubicBezTo>
                  <a:pt x="121884" y="2569964"/>
                  <a:pt x="188046" y="2551444"/>
                  <a:pt x="253352" y="2530759"/>
                </a:cubicBezTo>
                <a:cubicBezTo>
                  <a:pt x="495428" y="2453928"/>
                  <a:pt x="597672" y="2219063"/>
                  <a:pt x="700388" y="2004530"/>
                </a:cubicBezTo>
                <a:cubicBezTo>
                  <a:pt x="956291" y="1469789"/>
                  <a:pt x="1360302" y="1202893"/>
                  <a:pt x="1886648" y="1280314"/>
                </a:cubicBezTo>
                <a:cubicBezTo>
                  <a:pt x="2090781" y="1310337"/>
                  <a:pt x="2290895" y="1421445"/>
                  <a:pt x="2474460" y="1527470"/>
                </a:cubicBezTo>
                <a:cubicBezTo>
                  <a:pt x="2966648" y="1811862"/>
                  <a:pt x="3412500" y="1675340"/>
                  <a:pt x="3760720" y="1326530"/>
                </a:cubicBezTo>
                <a:cubicBezTo>
                  <a:pt x="4007758" y="1078308"/>
                  <a:pt x="4228086" y="801010"/>
                  <a:pt x="4493564" y="575129"/>
                </a:cubicBezTo>
                <a:cubicBezTo>
                  <a:pt x="4904902" y="223851"/>
                  <a:pt x="5353685" y="19401"/>
                  <a:pt x="5830854" y="131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33FEA67E-1ABC-F19D-9DA0-E4DD9ADAE7F9}"/>
              </a:ext>
            </a:extLst>
          </p:cNvPr>
          <p:cNvSpPr>
            <a:spLocks noGrp="1"/>
          </p:cNvSpPr>
          <p:nvPr>
            <p:ph type="ctrTitle"/>
          </p:nvPr>
        </p:nvSpPr>
        <p:spPr>
          <a:xfrm>
            <a:off x="841247" y="2201830"/>
            <a:ext cx="8924075" cy="1227170"/>
          </a:xfrm>
        </p:spPr>
        <p:txBody>
          <a:bodyPr>
            <a:normAutofit/>
          </a:bodyPr>
          <a:lstStyle/>
          <a:p>
            <a:r>
              <a:rPr kumimoji="1" lang="en-US" altLang="zh-CN" dirty="0"/>
              <a:t>Thank you for listening</a:t>
            </a:r>
            <a:endParaRPr kumimoji="1" lang="zh-CN" altLang="en-US" dirty="0"/>
          </a:p>
        </p:txBody>
      </p:sp>
      <p:sp>
        <p:nvSpPr>
          <p:cNvPr id="3" name="副标题 2">
            <a:extLst>
              <a:ext uri="{FF2B5EF4-FFF2-40B4-BE49-F238E27FC236}">
                <a16:creationId xmlns:a16="http://schemas.microsoft.com/office/drawing/2014/main" id="{AFF3616D-34FB-3269-5511-665E18E33F61}"/>
              </a:ext>
            </a:extLst>
          </p:cNvPr>
          <p:cNvSpPr>
            <a:spLocks noGrp="1"/>
          </p:cNvSpPr>
          <p:nvPr>
            <p:ph type="subTitle" idx="1"/>
          </p:nvPr>
        </p:nvSpPr>
        <p:spPr>
          <a:xfrm>
            <a:off x="1019047" y="3630544"/>
            <a:ext cx="2536951" cy="891931"/>
          </a:xfrm>
        </p:spPr>
        <p:txBody>
          <a:bodyPr anchor="ctr">
            <a:normAutofit/>
          </a:bodyPr>
          <a:lstStyle/>
          <a:p>
            <a:r>
              <a:rPr kumimoji="1" lang="en-US" altLang="zh-CN" sz="3600" dirty="0">
                <a:ea typeface="+mj-ea"/>
              </a:rPr>
              <a:t>Q&amp;A</a:t>
            </a:r>
            <a:endParaRPr kumimoji="1" lang="zh-CN" altLang="en-US" sz="3600" dirty="0">
              <a:ea typeface="+mj-ea"/>
            </a:endParaRPr>
          </a:p>
        </p:txBody>
      </p:sp>
      <p:sp>
        <p:nvSpPr>
          <p:cNvPr id="5" name="文本框 4">
            <a:extLst>
              <a:ext uri="{FF2B5EF4-FFF2-40B4-BE49-F238E27FC236}">
                <a16:creationId xmlns:a16="http://schemas.microsoft.com/office/drawing/2014/main" id="{E5A01163-468E-9BE0-FDAE-6D5D3A0B36C7}"/>
              </a:ext>
            </a:extLst>
          </p:cNvPr>
          <p:cNvSpPr txBox="1"/>
          <p:nvPr/>
        </p:nvSpPr>
        <p:spPr>
          <a:xfrm>
            <a:off x="7514536" y="4357685"/>
            <a:ext cx="4501572" cy="2185214"/>
          </a:xfrm>
          <a:prstGeom prst="rect">
            <a:avLst/>
          </a:prstGeom>
          <a:noFill/>
        </p:spPr>
        <p:txBody>
          <a:bodyPr wrap="square" rtlCol="0">
            <a:spAutoFit/>
          </a:bodyPr>
          <a:lstStyle/>
          <a:p>
            <a:r>
              <a:rPr kumimoji="1" lang="en-US" altLang="zh-CN" sz="1600" dirty="0"/>
              <a:t>Bibliography</a:t>
            </a:r>
          </a:p>
          <a:p>
            <a:endParaRPr kumimoji="1" lang="en-US" altLang="zh-CN" sz="1200" dirty="0"/>
          </a:p>
          <a:p>
            <a:r>
              <a:rPr kumimoji="1" lang="en-GB" altLang="zh-CN" sz="1200" dirty="0"/>
              <a:t>[1]. Sarah Everard “brought joy to our lives”, says her family. BBC </a:t>
            </a:r>
            <a:r>
              <a:rPr kumimoji="1" lang="en-GB" altLang="zh-CN" sz="1100" dirty="0"/>
              <a:t>News</a:t>
            </a:r>
            <a:r>
              <a:rPr kumimoji="1" lang="en-GB" altLang="zh-CN" sz="1200" dirty="0"/>
              <a:t> [Internet]. 2021 Mar 11; Available from: https://www.bbc.co.uk/news/uk-england-london-56367223</a:t>
            </a:r>
            <a:br>
              <a:rPr kumimoji="1" lang="en-GB" altLang="zh-CN" sz="1200" dirty="0"/>
            </a:br>
            <a:r>
              <a:rPr kumimoji="1" lang="en-GB" altLang="zh-CN" sz="1200" dirty="0"/>
              <a:t>[2]. Sarah Everard one year on: The people trying to make change. BBC News [Internet]. 2022 Mar 3; Available from: https://www.bbc.co.uk/news/newsbeat-60507709</a:t>
            </a:r>
          </a:p>
          <a:p>
            <a:r>
              <a:rPr kumimoji="1" lang="en-GB" altLang="zh-CN" sz="1200" dirty="0"/>
              <a:t>[3]. Sabina Nessa: Teacher killed on walk to meet friend. BBC News [Internet]. 2021 Sep 23; Available from: https://www.bbc.co.uk/news/uk-england-london-58661926</a:t>
            </a:r>
          </a:p>
        </p:txBody>
      </p:sp>
    </p:spTree>
    <p:extLst>
      <p:ext uri="{BB962C8B-B14F-4D97-AF65-F5344CB8AC3E}">
        <p14:creationId xmlns:p14="http://schemas.microsoft.com/office/powerpoint/2010/main" val="306068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677156-E0E5-7D78-D799-5CCAC95E0971}"/>
              </a:ext>
            </a:extLst>
          </p:cNvPr>
          <p:cNvPicPr>
            <a:picLocks noChangeAspect="1"/>
          </p:cNvPicPr>
          <p:nvPr/>
        </p:nvPicPr>
        <p:blipFill>
          <a:blip r:embed="rId3"/>
          <a:srcRect/>
          <a:stretch/>
        </p:blipFill>
        <p:spPr>
          <a:xfrm>
            <a:off x="6343228" y="236003"/>
            <a:ext cx="3877520" cy="3707347"/>
          </a:xfrm>
          <a:prstGeom prst="rect">
            <a:avLst/>
          </a:prstGeom>
        </p:spPr>
      </p:pic>
      <p:pic>
        <p:nvPicPr>
          <p:cNvPr id="4" name="图片 3">
            <a:extLst>
              <a:ext uri="{FF2B5EF4-FFF2-40B4-BE49-F238E27FC236}">
                <a16:creationId xmlns:a16="http://schemas.microsoft.com/office/drawing/2014/main" id="{279DCDC1-A3B7-8C27-63D0-CBC5E62CE1F5}"/>
              </a:ext>
            </a:extLst>
          </p:cNvPr>
          <p:cNvPicPr>
            <a:picLocks noChangeAspect="1"/>
          </p:cNvPicPr>
          <p:nvPr/>
        </p:nvPicPr>
        <p:blipFill>
          <a:blip r:embed="rId4"/>
          <a:stretch>
            <a:fillRect/>
          </a:stretch>
        </p:blipFill>
        <p:spPr>
          <a:xfrm>
            <a:off x="485777" y="279984"/>
            <a:ext cx="5485458" cy="3663366"/>
          </a:xfrm>
          <a:prstGeom prst="rect">
            <a:avLst/>
          </a:prstGeom>
        </p:spPr>
      </p:pic>
      <p:sp>
        <p:nvSpPr>
          <p:cNvPr id="7" name="文本框 6">
            <a:extLst>
              <a:ext uri="{FF2B5EF4-FFF2-40B4-BE49-F238E27FC236}">
                <a16:creationId xmlns:a16="http://schemas.microsoft.com/office/drawing/2014/main" id="{25652C4D-F1AE-6F0F-228F-54949A5B35C7}"/>
              </a:ext>
            </a:extLst>
          </p:cNvPr>
          <p:cNvSpPr txBox="1"/>
          <p:nvPr/>
        </p:nvSpPr>
        <p:spPr>
          <a:xfrm>
            <a:off x="1457325" y="4600574"/>
            <a:ext cx="1328737" cy="369332"/>
          </a:xfrm>
          <a:prstGeom prst="rect">
            <a:avLst/>
          </a:prstGeom>
          <a:noFill/>
        </p:spPr>
        <p:txBody>
          <a:bodyPr wrap="square" rtlCol="0">
            <a:spAutoFit/>
          </a:bodyPr>
          <a:lstStyle/>
          <a:p>
            <a:r>
              <a:rPr lang="en-GB" dirty="0">
                <a:hlinkClick r:id="rId5"/>
              </a:rPr>
              <a:t>SUS result</a:t>
            </a:r>
            <a:endParaRPr lang="en-GB" dirty="0"/>
          </a:p>
        </p:txBody>
      </p:sp>
    </p:spTree>
    <p:extLst>
      <p:ext uri="{BB962C8B-B14F-4D97-AF65-F5344CB8AC3E}">
        <p14:creationId xmlns:p14="http://schemas.microsoft.com/office/powerpoint/2010/main" val="752685775"/>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4810</TotalTime>
  <Words>1834</Words>
  <Application>Microsoft Macintosh PowerPoint</Application>
  <PresentationFormat>宽屏</PresentationFormat>
  <Paragraphs>110</Paragraphs>
  <Slides>10</Slides>
  <Notes>10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等线</vt:lpstr>
      <vt:lpstr>PingFang SC</vt:lpstr>
      <vt:lpstr>Arial</vt:lpstr>
      <vt:lpstr>Avenir Next LT Pro</vt:lpstr>
      <vt:lpstr>Helvetica Neue</vt:lpstr>
      <vt:lpstr>Posterama</vt:lpstr>
      <vt:lpstr>SplashVTI</vt:lpstr>
      <vt:lpstr>Guardian  --Personal Safety Mobile App </vt:lpstr>
      <vt:lpstr>What drives the mission?</vt:lpstr>
      <vt:lpstr>Superpowers at Your Fingertips:  Meet Guardian</vt:lpstr>
      <vt:lpstr>Superpowers at Your Fingertips:  Meet Guardian</vt:lpstr>
      <vt:lpstr>Superpowers at Your Fingertips:  Meet Guardian</vt:lpstr>
      <vt:lpstr>Putting Guardian to the Test: Triumphs and Challenges</vt:lpstr>
      <vt:lpstr>What’s next?</vt:lpstr>
      <vt:lpstr>Thank you for listening</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Guardian  --Personal Safety Mobile App </dc:title>
  <dc:creator>Siyu YAO</dc:creator>
  <cp:lastModifiedBy>Siyu YAO</cp:lastModifiedBy>
  <cp:revision>220</cp:revision>
  <dcterms:created xsi:type="dcterms:W3CDTF">2023-05-11T14:14:40Z</dcterms:created>
  <dcterms:modified xsi:type="dcterms:W3CDTF">2023-05-17T13:51:05Z</dcterms:modified>
</cp:coreProperties>
</file>